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7"/>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34" r:id="rId20"/>
    <p:sldId id="431" r:id="rId21"/>
    <p:sldId id="313" r:id="rId22"/>
    <p:sldId id="411" r:id="rId23"/>
    <p:sldId id="314" r:id="rId24"/>
    <p:sldId id="315" r:id="rId25"/>
    <p:sldId id="432" r:id="rId26"/>
    <p:sldId id="417" r:id="rId27"/>
    <p:sldId id="393" r:id="rId28"/>
    <p:sldId id="317" r:id="rId29"/>
    <p:sldId id="263" r:id="rId30"/>
    <p:sldId id="400" r:id="rId31"/>
    <p:sldId id="377" r:id="rId32"/>
    <p:sldId id="378" r:id="rId33"/>
    <p:sldId id="382" r:id="rId34"/>
    <p:sldId id="383" r:id="rId35"/>
    <p:sldId id="385" r:id="rId36"/>
    <p:sldId id="261" r:id="rId37"/>
    <p:sldId id="401" r:id="rId38"/>
    <p:sldId id="402" r:id="rId39"/>
    <p:sldId id="384" r:id="rId40"/>
    <p:sldId id="390" r:id="rId41"/>
    <p:sldId id="425" r:id="rId42"/>
    <p:sldId id="404" r:id="rId43"/>
    <p:sldId id="426" r:id="rId44"/>
    <p:sldId id="421" r:id="rId45"/>
    <p:sldId id="419" r:id="rId46"/>
    <p:sldId id="420" r:id="rId47"/>
    <p:sldId id="429" r:id="rId48"/>
    <p:sldId id="433" r:id="rId49"/>
    <p:sldId id="407" r:id="rId50"/>
    <p:sldId id="408" r:id="rId51"/>
    <p:sldId id="422" r:id="rId52"/>
    <p:sldId id="260" r:id="rId53"/>
    <p:sldId id="423" r:id="rId54"/>
    <p:sldId id="424" r:id="rId55"/>
    <p:sldId id="262" r:id="rId5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4660"/>
  </p:normalViewPr>
  <p:slideViewPr>
    <p:cSldViewPr snapToGrid="0" snapToObjects="1">
      <p:cViewPr>
        <p:scale>
          <a:sx n="122" d="100"/>
          <a:sy n="122" d="100"/>
        </p:scale>
        <p:origin x="139" y="-17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17/03/2025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477E97FD-10F8-7868-426E-11AA400B13E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6882EA02-1EB2-D156-B279-2F5360D41E1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79944B2-239F-0487-13DD-AC374FC2B89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BFD7F697-1A2F-7541-42E1-83ED0709F37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398572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6C7EF347-E2DF-EE2A-FABB-4FC4B1910DE3}"/>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BF858319-1C5D-5338-305B-42DB56B2673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EC226DDD-CA2D-A33B-1444-9FC47BFF78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8CCAF480-9EA1-660E-B0CD-1084F69366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28917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21</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4AD940C-B2CA-D30C-CF5F-46E55762EA4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5C6B9638-228A-0BC2-7C94-672207EBAD1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F77FC29-5D9A-5B5F-03E2-1F35F85630B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3741CFB-18C0-5ABA-F8A2-D5907A91CC8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25</a:t>
            </a:fld>
            <a:endParaRPr/>
          </a:p>
        </p:txBody>
      </p:sp>
    </p:spTree>
    <p:extLst>
      <p:ext uri="{BB962C8B-B14F-4D97-AF65-F5344CB8AC3E}">
        <p14:creationId xmlns:p14="http://schemas.microsoft.com/office/powerpoint/2010/main" val="3209358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46</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47</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91575A34-CA85-F26C-6FD3-19372EE76AF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D7B7B381-083B-9B81-4345-9FBA67901DA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057E8965-9535-9829-608F-CA61D33F6AF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EB155EA2-0736-818D-A7B6-43EDCAB231E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48</a:t>
            </a:fld>
            <a:endParaRPr/>
          </a:p>
        </p:txBody>
      </p:sp>
    </p:spTree>
    <p:extLst>
      <p:ext uri="{BB962C8B-B14F-4D97-AF65-F5344CB8AC3E}">
        <p14:creationId xmlns:p14="http://schemas.microsoft.com/office/powerpoint/2010/main" val="202675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3/17/2025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3/17/2025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3/17/2025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3/17/2025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3/17/2025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3/17/2025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3/17/2025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3/17/2025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3/17/2025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3/17/2025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3/17/2025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3/17/2025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hyperlink" Target="https://www.lumegrupo.com.br/" TargetMode="External"/><Relationship Id="rId13"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4.png"/><Relationship Id="rId12" Type="http://schemas.openxmlformats.org/officeDocument/2006/relationships/hyperlink" Target="https://noxtec.com.br/"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www.libertyhealth.com.br/" TargetMode="Externa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hyperlink" Target="http://www.rforti.com.br/" TargetMode="External"/><Relationship Id="rId4" Type="http://schemas.openxmlformats.org/officeDocument/2006/relationships/hyperlink" Target="https://www.sonda.com/pt/inicio" TargetMode="External"/><Relationship Id="rId9"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Sistema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324091" y="73307"/>
            <a:ext cx="8530542" cy="580220"/>
          </a:xfrm>
          <a:solidFill>
            <a:schemeClr val="accent2">
              <a:lumMod val="20000"/>
              <a:lumOff val="80000"/>
            </a:schemeClr>
          </a:solidFill>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highlight>
                  <a:srgbClr val="FFFF00"/>
                </a:highlight>
                <a:latin typeface="Arial" panose="020B0604020202020204" pitchFamily="34" charset="0"/>
              </a:rPr>
              <a:t>reaprazamento</a:t>
            </a:r>
            <a:r>
              <a:rPr lang="pt-BR" sz="6400" dirty="0">
                <a:solidFill>
                  <a:srgbClr val="000000"/>
                </a:solidFill>
                <a:highlight>
                  <a:srgbClr val="FFFF00"/>
                </a:highlight>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highlight>
                  <a:srgbClr val="FFFF00"/>
                </a:highlight>
                <a:latin typeface="Arial" panose="020B0604020202020204" pitchFamily="34" charset="0"/>
              </a:rPr>
              <a:t>Em atualizações retorna erros ou inconsistências que já haviam sido resolvidas, informações de um módulo </a:t>
            </a:r>
            <a:r>
              <a:rPr lang="pt-BR" sz="6400" dirty="0">
                <a:solidFill>
                  <a:srgbClr val="000000"/>
                </a:solidFill>
                <a:highlight>
                  <a:srgbClr val="FFFF00"/>
                </a:highlight>
                <a:latin typeface="Arial" panose="020B0604020202020204" pitchFamily="34" charset="0"/>
              </a:rPr>
              <a:t>não entra automático em outro (PR-CG), diversos erros de sistema q influenciam nos processos (ex. devoluções de </a:t>
            </a:r>
            <a:r>
              <a:rPr lang="pt-BR" sz="6400" dirty="0" err="1">
                <a:solidFill>
                  <a:srgbClr val="000000"/>
                </a:solidFill>
                <a:highlight>
                  <a:srgbClr val="FFFF00"/>
                </a:highlight>
                <a:latin typeface="Arial" panose="020B0604020202020204" pitchFamily="34" charset="0"/>
              </a:rPr>
              <a:t>pctes</a:t>
            </a:r>
            <a:r>
              <a:rPr lang="pt-BR" sz="6400" dirty="0">
                <a:solidFill>
                  <a:srgbClr val="000000"/>
                </a:solidFill>
                <a:highlight>
                  <a:srgbClr val="FFFF00"/>
                </a:highlight>
                <a:latin typeface="Arial" panose="020B0604020202020204" pitchFamily="34" charset="0"/>
              </a:rPr>
              <a:t> q não utilizaram, eletrólitos de planos de soros que saem em horários diferentes, dentre outros);</a:t>
            </a:r>
            <a:endParaRPr lang="pt-BR" dirty="0">
              <a:highlight>
                <a:srgbClr val="FFFF00"/>
              </a:highlight>
            </a:endParaRPr>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549797" y="151797"/>
            <a:ext cx="8044404"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Críticas – SWOT </a:t>
            </a:r>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Funciona em Sistema Operacional Linux, Banco de Dados Freeware, Ambiente Web, Desenvolvido se adequando as necessidades da Instituição</a:t>
            </a:r>
            <a:r>
              <a:rPr lang="pt-BR" sz="6800" dirty="0">
                <a:solidFill>
                  <a:srgbClr val="000000"/>
                </a:solidFill>
                <a:latin typeface="Arial" panose="020B0604020202020204" pitchFamily="34" charset="0"/>
              </a:rPr>
              <a:t>;</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289376"/>
            <a:ext cx="833155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empresa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integração dos exames na </a:t>
            </a:r>
            <a:r>
              <a:rPr lang="pt-BR" sz="1700" dirty="0" err="1">
                <a:solidFill>
                  <a:srgbClr val="000000"/>
                </a:solidFill>
                <a:highlight>
                  <a:srgbClr val="FFFF00"/>
                </a:highlight>
                <a:latin typeface="Arial" panose="020B0604020202020204" pitchFamily="34" charset="0"/>
              </a:rPr>
              <a:t>noHarm</a:t>
            </a:r>
            <a:r>
              <a:rPr lang="pt-BR" sz="1700" dirty="0">
                <a:solidFill>
                  <a:srgbClr val="000000"/>
                </a:solidFill>
                <a:highlight>
                  <a:srgbClr val="FFFF00"/>
                </a:highlight>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1108946" y="812633"/>
            <a:ext cx="6923558" cy="2820009"/>
          </a:xfrm>
          <a:prstGeom prst="rect">
            <a:avLst/>
          </a:prstGeom>
          <a:solidFill>
            <a:schemeClr val="tx2">
              <a:lumMod val="10000"/>
              <a:lumOff val="90000"/>
            </a:schemeClr>
          </a:solidFill>
        </p:spPr>
        <p:txBody>
          <a:bodyPr vert="horz" lIns="91440" tIns="45720" rIns="91440" bIns="45720" rtlCol="0" anchor="ctr">
            <a:normAutofit fontScale="97500"/>
          </a:bodyPr>
          <a:lstStyle>
            <a:lvl1pPr algn="ctr" defTabSz="685800">
              <a:lnSpc>
                <a:spcPct val="90000"/>
              </a:lnSpc>
              <a:spcBef>
                <a:spcPct val="0"/>
              </a:spcBef>
              <a:buNone/>
              <a:defRPr sz="3300" b="1">
                <a:latin typeface="+mj-lt"/>
                <a:ea typeface="+mj-ea"/>
                <a:cs typeface="+mj-cs"/>
              </a:defRPr>
            </a:lvl1pPr>
          </a:lstStyle>
          <a:p>
            <a:r>
              <a:rPr lang="en-US" dirty="0" err="1"/>
              <a:t>Modelos</a:t>
            </a:r>
            <a:r>
              <a:rPr lang="en-US" dirty="0"/>
              <a:t> de Negocios para Sistemas </a:t>
            </a:r>
            <a:r>
              <a:rPr lang="en-US" dirty="0" err="1"/>
              <a:t>Hospitalares</a:t>
            </a:r>
            <a:r>
              <a:rPr lang="en-US" dirty="0"/>
              <a:t>:</a:t>
            </a:r>
          </a:p>
          <a:p>
            <a:endParaRPr lang="en-US" dirty="0"/>
          </a:p>
          <a:p>
            <a:pPr lvl="2"/>
            <a:r>
              <a:rPr lang="en-US" dirty="0"/>
              <a:t>1- </a:t>
            </a:r>
            <a:r>
              <a:rPr lang="en-US" dirty="0" err="1"/>
              <a:t>Aluguel</a:t>
            </a:r>
            <a:r>
              <a:rPr lang="en-US" dirty="0"/>
              <a:t>/Sistema </a:t>
            </a:r>
            <a:r>
              <a:rPr lang="en-US" dirty="0" err="1"/>
              <a:t>Fechado</a:t>
            </a:r>
            <a:r>
              <a:rPr lang="en-US" dirty="0"/>
              <a:t>;</a:t>
            </a:r>
          </a:p>
          <a:p>
            <a:pPr lvl="2"/>
            <a:r>
              <a:rPr lang="en-US" dirty="0"/>
              <a:t>2 - Open Source/Sistema </a:t>
            </a:r>
            <a:r>
              <a:rPr lang="en-US" dirty="0" err="1"/>
              <a:t>Aberto</a:t>
            </a:r>
            <a:r>
              <a:rPr lang="en-US" dirty="0"/>
              <a:t> com </a:t>
            </a:r>
            <a:r>
              <a:rPr lang="en-US" dirty="0" err="1"/>
              <a:t>transferência</a:t>
            </a:r>
            <a:r>
              <a:rPr lang="en-US" dirty="0"/>
              <a:t> de </a:t>
            </a:r>
            <a:r>
              <a:rPr lang="en-US" dirty="0" err="1"/>
              <a:t>tecnologia</a:t>
            </a:r>
            <a:r>
              <a:rPr lang="en-US" dirty="0"/>
              <a:t>.</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pic>
        <p:nvPicPr>
          <p:cNvPr id="1026" name="Picture 2" descr="DevOps: the pillars to accelerate the SDLC | Mia-Platform">
            <a:extLst>
              <a:ext uri="{FF2B5EF4-FFF2-40B4-BE49-F238E27FC236}">
                <a16:creationId xmlns:a16="http://schemas.microsoft.com/office/drawing/2014/main" id="{C06C895C-E87C-C027-0D74-81AC6121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449" y="3873349"/>
            <a:ext cx="3778551" cy="212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524315"/>
          </a:xfrm>
          <a:prstGeom prst="rect">
            <a:avLst/>
          </a:prstGeom>
          <a:noFill/>
        </p:spPr>
        <p:txBody>
          <a:bodyPr wrap="square">
            <a:spAutoFit/>
          </a:bodyPr>
          <a:lstStyle/>
          <a:p>
            <a:pPr algn="just"/>
            <a:r>
              <a:rPr lang="pt-BR" sz="2400" b="1" dirty="0">
                <a:solidFill>
                  <a:schemeClr val="accent1">
                    <a:lumMod val="75000"/>
                  </a:schemeClr>
                </a:solidFill>
              </a:rPr>
              <a:t>Sistemas Fechados (Proprietários): </a:t>
            </a:r>
            <a:r>
              <a:rPr lang="pt-BR" sz="2400" dirty="0"/>
              <a:t>O </a:t>
            </a:r>
            <a:r>
              <a:rPr lang="pt-BR" sz="2400" b="1" dirty="0"/>
              <a:t>código-fonte</a:t>
            </a:r>
            <a:r>
              <a:rPr lang="pt-BR" sz="2400" dirty="0"/>
              <a:t> tem dono e não é acessível ao usuário. São desenvolvidos, distribuídos e mantidos por empresas que colocam </a:t>
            </a:r>
            <a:r>
              <a:rPr lang="pt-BR" sz="2400" b="1" dirty="0"/>
              <a:t>restrições ao uso</a:t>
            </a:r>
            <a:r>
              <a:rPr lang="pt-BR" sz="2400" dirty="0"/>
              <a:t>, modificação e distribuição. </a:t>
            </a:r>
            <a:r>
              <a:rPr lang="pt-BR" sz="2400" b="1" dirty="0"/>
              <a:t>Cobram o pagamento de licenças</a:t>
            </a:r>
            <a:r>
              <a:rPr lang="pt-BR" sz="2400" dirty="0"/>
              <a:t> e possuem suporte técnico exclusivo.</a:t>
            </a:r>
          </a:p>
          <a:p>
            <a:endParaRPr lang="pt-BR" sz="2400" dirty="0"/>
          </a:p>
          <a:p>
            <a:r>
              <a:rPr lang="pt-BR" sz="2400" b="1" dirty="0">
                <a:solidFill>
                  <a:schemeClr val="accent1">
                    <a:lumMod val="75000"/>
                  </a:schemeClr>
                </a:solidFill>
              </a:rPr>
              <a:t>Outras Características de Sistemas Fechados:</a:t>
            </a:r>
          </a:p>
          <a:p>
            <a:pPr lvl="1" algn="just">
              <a:buFont typeface="Arial" panose="020B0604020202020204" pitchFamily="34" charset="0"/>
              <a:buChar char="•"/>
            </a:pPr>
            <a:r>
              <a:rPr lang="pt-BR" sz="2400" b="1" dirty="0"/>
              <a:t>Customizações são limitadas </a:t>
            </a:r>
            <a:r>
              <a:rPr lang="pt-BR" sz="2400" dirty="0"/>
              <a:t>ao proprietário (são abertos tickets com custos e prazos).</a:t>
            </a:r>
          </a:p>
          <a:p>
            <a:pPr lvl="1" algn="just">
              <a:buFont typeface="Arial" panose="020B0604020202020204" pitchFamily="34" charset="0"/>
              <a:buChar char="•"/>
            </a:pPr>
            <a:r>
              <a:rPr lang="pt-BR" sz="2400" dirty="0"/>
              <a:t> </a:t>
            </a:r>
            <a:r>
              <a:rPr lang="pt-BR" sz="2400" b="1" dirty="0"/>
              <a:t>Aparentemente possuem maior controle sobre segurança e conformidade</a:t>
            </a:r>
            <a:r>
              <a:rPr lang="pt-BR" sz="2400" dirty="0"/>
              <a:t>.</a:t>
            </a:r>
            <a:endParaRPr lang="pt-BR" dirty="0"/>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6001643"/>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 - transferência de tecnologia: </a:t>
            </a:r>
            <a:r>
              <a:rPr lang="pt-BR" sz="2000" dirty="0"/>
              <a:t>O </a:t>
            </a:r>
            <a:r>
              <a:rPr lang="pt-BR" sz="2000" b="1" dirty="0"/>
              <a:t>Código-fonte</a:t>
            </a:r>
            <a:r>
              <a:rPr lang="pt-BR" sz="2000" dirty="0"/>
              <a:t> é </a:t>
            </a:r>
            <a:r>
              <a:rPr lang="pt-BR" dirty="0"/>
              <a:t>acessível ao </a:t>
            </a:r>
            <a:r>
              <a:rPr lang="pt-BR" b="1" dirty="0"/>
              <a:t>usuário que fica como dono do sistema</a:t>
            </a:r>
            <a:r>
              <a:rPr lang="pt-BR" dirty="0"/>
              <a:t>. O modelo usa a </a:t>
            </a:r>
            <a:r>
              <a:rPr lang="pt-BR" b="1" dirty="0"/>
              <a:t>forma colaborativa</a:t>
            </a:r>
            <a:r>
              <a:rPr lang="pt-BR" dirty="0"/>
              <a:t>. As comunidades de desenvolvedores e/ou organizações promovem a filosofia do código aberto.</a:t>
            </a:r>
          </a:p>
          <a:p>
            <a:pPr marL="92075" algn="just"/>
            <a:endParaRPr lang="pt-BR" sz="2000" dirty="0"/>
          </a:p>
          <a:p>
            <a:pPr marL="92075" algn="just"/>
            <a:r>
              <a:rPr lang="pt-BR" sz="2400" b="1" dirty="0">
                <a:solidFill>
                  <a:schemeClr val="accent1">
                    <a:lumMod val="75000"/>
                  </a:schemeClr>
                </a:solidFill>
              </a:rPr>
              <a:t>Características de Sistemas Abertos:</a:t>
            </a:r>
          </a:p>
          <a:p>
            <a:pPr marL="174625" indent="268288" algn="just">
              <a:buFont typeface="+mj-lt"/>
              <a:buAutoNum type="arabicPeriod"/>
            </a:pPr>
            <a:r>
              <a:rPr lang="pt-BR" b="1" dirty="0"/>
              <a:t>Código-fonte disponível:</a:t>
            </a:r>
            <a:r>
              <a:rPr lang="pt-BR" dirty="0"/>
              <a:t> </a:t>
            </a:r>
            <a:r>
              <a:rPr lang="pt-BR" b="1" dirty="0"/>
              <a:t>Pode ser personalizado </a:t>
            </a:r>
            <a:r>
              <a:rPr lang="pt-BR" dirty="0"/>
              <a:t>e </a:t>
            </a:r>
            <a:r>
              <a:rPr lang="pt-BR" b="1" dirty="0"/>
              <a:t>não há licenciamentos</a:t>
            </a:r>
            <a:r>
              <a:rPr lang="pt-BR" dirty="0"/>
              <a:t>, restrições e pagamentos pelo código fonte e pelo uso do sistema. </a:t>
            </a:r>
          </a:p>
          <a:p>
            <a:pPr marL="174625" indent="268288" algn="just">
              <a:buFont typeface="+mj-lt"/>
              <a:buAutoNum type="arabicPeriod"/>
            </a:pPr>
            <a:r>
              <a:rPr lang="pt-BR" b="1" dirty="0"/>
              <a:t>Colaboração e desenvolvimento comunitário:</a:t>
            </a:r>
            <a:r>
              <a:rPr lang="pt-BR" dirty="0"/>
              <a:t> Envolve usuários de diferentes localidades, </a:t>
            </a:r>
            <a:r>
              <a:rPr lang="pt-BR" b="1" dirty="0"/>
              <a:t>promove inovações rápidas e soluções robustas</a:t>
            </a:r>
            <a:r>
              <a:rPr lang="pt-BR" dirty="0"/>
              <a:t>.</a:t>
            </a:r>
          </a:p>
          <a:p>
            <a:pPr marL="174625" indent="268288" algn="just">
              <a:buFont typeface="+mj-lt"/>
              <a:buAutoNum type="arabicPeriod"/>
            </a:pPr>
            <a:r>
              <a:rPr lang="pt-BR" b="1" dirty="0"/>
              <a:t>Transparência e segurança:</a:t>
            </a:r>
            <a:r>
              <a:rPr lang="pt-BR" dirty="0"/>
              <a:t> Vulnerabilidades são identificadas e corrigidas e tem </a:t>
            </a:r>
            <a:r>
              <a:rPr lang="pt-BR" b="1" dirty="0"/>
              <a:t>resposta rápida a ameaças de segurança</a:t>
            </a:r>
            <a:r>
              <a:rPr lang="pt-BR" dirty="0"/>
              <a:t>.</a:t>
            </a:r>
          </a:p>
          <a:p>
            <a:pPr marL="174625" indent="268288" algn="just">
              <a:buFont typeface="+mj-lt"/>
              <a:buAutoNum type="arabicPeriod"/>
            </a:pPr>
            <a:r>
              <a:rPr lang="pt-BR" b="1" dirty="0"/>
              <a:t>Baixo ou nenhum custo:</a:t>
            </a:r>
            <a:r>
              <a:rPr lang="pt-BR" dirty="0"/>
              <a:t> o </a:t>
            </a:r>
            <a:r>
              <a:rPr lang="pt-BR" b="1" dirty="0"/>
              <a:t>uso é gratuito</a:t>
            </a:r>
            <a:r>
              <a:rPr lang="pt-BR" dirty="0"/>
              <a:t>, mas serviços de suporte são pagos, quando terceirizados. Se não terceirizados, tem os </a:t>
            </a:r>
            <a:r>
              <a:rPr lang="pt-BR" b="1" dirty="0"/>
              <a:t>custos de equipe de desenvolvimento local</a:t>
            </a:r>
            <a:r>
              <a:rPr lang="pt-BR" dirty="0"/>
              <a:t>.</a:t>
            </a:r>
          </a:p>
          <a:p>
            <a:pPr marL="174625" indent="268288" algn="just">
              <a:buFont typeface="+mj-lt"/>
              <a:buAutoNum type="arabicPeriod"/>
            </a:pPr>
            <a:r>
              <a:rPr lang="pt-BR" b="1" dirty="0"/>
              <a:t>Integração e interoperabilidade:</a:t>
            </a:r>
            <a:r>
              <a:rPr lang="pt-BR" dirty="0"/>
              <a:t> São </a:t>
            </a:r>
            <a:r>
              <a:rPr lang="pt-BR" b="1" dirty="0"/>
              <a:t>projetados para integrar com outros sistemas</a:t>
            </a:r>
            <a:r>
              <a:rPr lang="pt-BR" dirty="0"/>
              <a:t>, com </a:t>
            </a:r>
            <a:r>
              <a:rPr lang="pt-BR" b="1" dirty="0"/>
              <a:t>uso de padrões e APIs </a:t>
            </a:r>
            <a:r>
              <a:rPr lang="pt-BR" dirty="0"/>
              <a:t>amplamente aceitas, por sistemas open </a:t>
            </a:r>
            <a:r>
              <a:rPr lang="pt-BR" dirty="0" err="1"/>
              <a:t>sources</a:t>
            </a:r>
            <a:r>
              <a:rPr lang="pt-BR" dirty="0"/>
              <a:t> e/ou fechados.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637794" y="1449226"/>
            <a:ext cx="7886309" cy="4249496"/>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7800" b="1" kern="1200" dirty="0">
                <a:solidFill>
                  <a:schemeClr val="tx1"/>
                </a:solidFill>
                <a:latin typeface="+mj-lt"/>
                <a:ea typeface="+mj-ea"/>
                <a:cs typeface="+mj-cs"/>
              </a:rPr>
              <a:t>Sistemas </a:t>
            </a:r>
            <a:r>
              <a:rPr lang="en-US" sz="7800" b="1" kern="1200" dirty="0" err="1">
                <a:solidFill>
                  <a:schemeClr val="tx1"/>
                </a:solidFill>
                <a:latin typeface="+mj-lt"/>
                <a:ea typeface="+mj-ea"/>
                <a:cs typeface="+mj-cs"/>
              </a:rPr>
              <a:t>Fechados</a:t>
            </a:r>
            <a:r>
              <a:rPr lang="en-US" sz="7800" b="1" kern="1200" dirty="0">
                <a:solidFill>
                  <a:schemeClr val="tx1"/>
                </a:solidFill>
                <a:latin typeface="+mj-lt"/>
                <a:ea typeface="+mj-ea"/>
                <a:cs typeface="+mj-cs"/>
              </a:rPr>
              <a:t>/</a:t>
            </a:r>
            <a:r>
              <a:rPr lang="en-US" sz="7800" b="1" kern="1200" dirty="0" err="1">
                <a:solidFill>
                  <a:schemeClr val="tx1"/>
                </a:solidFill>
                <a:latin typeface="+mj-lt"/>
                <a:ea typeface="+mj-ea"/>
                <a:cs typeface="+mj-cs"/>
              </a:rPr>
              <a:t>Aluguel</a:t>
            </a:r>
            <a:endParaRPr lang="en-US" sz="7800" b="1" kern="1200" dirty="0">
              <a:solidFill>
                <a:schemeClr val="tx1"/>
              </a:solidFill>
              <a:latin typeface="+mj-lt"/>
              <a:ea typeface="+mj-ea"/>
              <a:cs typeface="+mj-cs"/>
            </a:endParaRPr>
          </a:p>
          <a:p>
            <a:pPr>
              <a:lnSpc>
                <a:spcPct val="90000"/>
              </a:lnSpc>
              <a:spcBef>
                <a:spcPct val="0"/>
              </a:spcBef>
              <a:spcAft>
                <a:spcPts val="600"/>
              </a:spcAft>
              <a:buSzPts val="5400"/>
            </a:pPr>
            <a:endParaRPr lang="en-US" sz="78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117438" y="2917985"/>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dirty="0">
                <a:solidFill>
                  <a:srgbClr val="FF0000"/>
                </a:solidFill>
              </a:rPr>
              <a:t>Em 2 anos R$ 2.952.000,00  (Licença)</a:t>
            </a:r>
            <a:endParaRPr sz="1425" b="1" dirty="0">
              <a:solidFill>
                <a:srgbClr val="FF0000"/>
              </a:solidFill>
            </a:endParaRPr>
          </a:p>
        </p:txBody>
      </p:sp>
      <p:sp>
        <p:nvSpPr>
          <p:cNvPr id="277" name="Google Shape;277;g2207cedb8ab_0_6"/>
          <p:cNvSpPr txBox="1"/>
          <p:nvPr/>
        </p:nvSpPr>
        <p:spPr>
          <a:xfrm>
            <a:off x="5117438" y="445600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dirty="0">
                <a:solidFill>
                  <a:srgbClr val="FF0000"/>
                </a:solidFill>
              </a:rPr>
              <a:t>Em 2 anos R$ 1.900.800,00  (Licença)</a:t>
            </a:r>
            <a:endParaRPr sz="1425" b="1" dirty="0">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ED2FD3DC-E66F-B40E-D329-5F7F09BEC05C}"/>
            </a:ext>
          </a:extLst>
        </p:cNvPr>
        <p:cNvGrpSpPr/>
        <p:nvPr/>
      </p:nvGrpSpPr>
      <p:grpSpPr>
        <a:xfrm>
          <a:off x="0" y="0"/>
          <a:ext cx="0" cy="0"/>
          <a:chOff x="0" y="0"/>
          <a:chExt cx="0" cy="0"/>
        </a:xfrm>
      </p:grpSpPr>
      <p:sp>
        <p:nvSpPr>
          <p:cNvPr id="270" name="Google Shape;270;g2207cedb8ab_0_6">
            <a:extLst>
              <a:ext uri="{FF2B5EF4-FFF2-40B4-BE49-F238E27FC236}">
                <a16:creationId xmlns:a16="http://schemas.microsoft.com/office/drawing/2014/main" id="{71220903-15BE-01F6-5519-DECD9AE03806}"/>
              </a:ext>
            </a:extLst>
          </p:cNvPr>
          <p:cNvSpPr txBox="1">
            <a:spLocks noGrp="1"/>
          </p:cNvSpPr>
          <p:nvPr>
            <p:ph type="title"/>
          </p:nvPr>
        </p:nvSpPr>
        <p:spPr>
          <a:xfrm>
            <a:off x="108263" y="874539"/>
            <a:ext cx="8631450" cy="336849"/>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r>
              <a:rPr lang="pt-BR" b="1" dirty="0"/>
              <a:t> (Proposta/GitHub)</a:t>
            </a:r>
            <a:endParaRPr b="1" dirty="0"/>
          </a:p>
        </p:txBody>
      </p:sp>
      <p:pic>
        <p:nvPicPr>
          <p:cNvPr id="278" name="Google Shape;278;g2207cedb8ab_0_6">
            <a:extLst>
              <a:ext uri="{FF2B5EF4-FFF2-40B4-BE49-F238E27FC236}">
                <a16:creationId xmlns:a16="http://schemas.microsoft.com/office/drawing/2014/main" id="{7C82D82E-5C4B-3130-A3CA-D23D1F2BFF7C}"/>
              </a:ext>
            </a:extLst>
          </p:cNvPr>
          <p:cNvPicPr preferRelativeResize="0"/>
          <p:nvPr/>
        </p:nvPicPr>
        <p:blipFill rotWithShape="1">
          <a:blip r:embed="rId3">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1E56217D-37CB-3B2B-B174-4544661B2EC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2ED8A184-87D2-1559-C9AE-A239D2C7771B}"/>
              </a:ext>
            </a:extLst>
          </p:cNvPr>
          <p:cNvPicPr>
            <a:picLocks noChangeAspect="1"/>
          </p:cNvPicPr>
          <p:nvPr/>
        </p:nvPicPr>
        <p:blipFill>
          <a:blip r:embed="rId4"/>
          <a:stretch>
            <a:fillRect/>
          </a:stretch>
        </p:blipFill>
        <p:spPr>
          <a:xfrm>
            <a:off x="7703921" y="681688"/>
            <a:ext cx="1251792" cy="687886"/>
          </a:xfrm>
          <a:prstGeom prst="rect">
            <a:avLst/>
          </a:prstGeom>
        </p:spPr>
      </p:pic>
      <p:pic>
        <p:nvPicPr>
          <p:cNvPr id="5" name="Imagem 4">
            <a:extLst>
              <a:ext uri="{FF2B5EF4-FFF2-40B4-BE49-F238E27FC236}">
                <a16:creationId xmlns:a16="http://schemas.microsoft.com/office/drawing/2014/main" id="{E3486B8E-6D0E-03FA-E26E-CFC8A41C91D2}"/>
              </a:ext>
            </a:extLst>
          </p:cNvPr>
          <p:cNvPicPr>
            <a:picLocks noChangeAspect="1"/>
          </p:cNvPicPr>
          <p:nvPr/>
        </p:nvPicPr>
        <p:blipFill>
          <a:blip r:embed="rId5"/>
          <a:stretch>
            <a:fillRect/>
          </a:stretch>
        </p:blipFill>
        <p:spPr>
          <a:xfrm>
            <a:off x="3553428" y="2998687"/>
            <a:ext cx="5402285" cy="2813581"/>
          </a:xfrm>
          <a:prstGeom prst="rect">
            <a:avLst/>
          </a:prstGeom>
        </p:spPr>
      </p:pic>
      <p:pic>
        <p:nvPicPr>
          <p:cNvPr id="6" name="Imagem 5">
            <a:extLst>
              <a:ext uri="{FF2B5EF4-FFF2-40B4-BE49-F238E27FC236}">
                <a16:creationId xmlns:a16="http://schemas.microsoft.com/office/drawing/2014/main" id="{A47C2A8F-2BF4-0FE5-1EF6-ED02093855C6}"/>
              </a:ext>
            </a:extLst>
          </p:cNvPr>
          <p:cNvPicPr>
            <a:picLocks noChangeAspect="1"/>
          </p:cNvPicPr>
          <p:nvPr/>
        </p:nvPicPr>
        <p:blipFill>
          <a:blip r:embed="rId6"/>
          <a:stretch>
            <a:fillRect/>
          </a:stretch>
        </p:blipFill>
        <p:spPr>
          <a:xfrm>
            <a:off x="188287" y="1404239"/>
            <a:ext cx="3215349" cy="2693199"/>
          </a:xfrm>
          <a:prstGeom prst="rect">
            <a:avLst/>
          </a:prstGeom>
        </p:spPr>
      </p:pic>
      <p:pic>
        <p:nvPicPr>
          <p:cNvPr id="9" name="Imagem 8">
            <a:extLst>
              <a:ext uri="{FF2B5EF4-FFF2-40B4-BE49-F238E27FC236}">
                <a16:creationId xmlns:a16="http://schemas.microsoft.com/office/drawing/2014/main" id="{80148E4B-8A49-A79D-74A0-BB8D5ED39AE0}"/>
              </a:ext>
            </a:extLst>
          </p:cNvPr>
          <p:cNvPicPr>
            <a:picLocks noChangeAspect="1"/>
          </p:cNvPicPr>
          <p:nvPr/>
        </p:nvPicPr>
        <p:blipFill>
          <a:blip r:embed="rId7"/>
          <a:stretch>
            <a:fillRect/>
          </a:stretch>
        </p:blipFill>
        <p:spPr>
          <a:xfrm>
            <a:off x="3553428" y="1434250"/>
            <a:ext cx="3532023" cy="1341575"/>
          </a:xfrm>
          <a:prstGeom prst="rect">
            <a:avLst/>
          </a:prstGeom>
        </p:spPr>
      </p:pic>
      <p:sp>
        <p:nvSpPr>
          <p:cNvPr id="8" name="Elipse 7">
            <a:extLst>
              <a:ext uri="{FF2B5EF4-FFF2-40B4-BE49-F238E27FC236}">
                <a16:creationId xmlns:a16="http://schemas.microsoft.com/office/drawing/2014/main" id="{AC154677-4AEC-0A3A-6D2E-AD60B9A39A29}"/>
              </a:ext>
            </a:extLst>
          </p:cNvPr>
          <p:cNvSpPr/>
          <p:nvPr/>
        </p:nvSpPr>
        <p:spPr>
          <a:xfrm>
            <a:off x="5833641" y="1592436"/>
            <a:ext cx="1713054" cy="34073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E2C3DAFA-FC92-4968-9A40-1B94939C8B28}"/>
              </a:ext>
            </a:extLst>
          </p:cNvPr>
          <p:cNvSpPr/>
          <p:nvPr/>
        </p:nvSpPr>
        <p:spPr>
          <a:xfrm>
            <a:off x="2093059" y="1168994"/>
            <a:ext cx="1418577" cy="23877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7017AC99-DCF8-625F-D9A7-1A021BB48DC3}"/>
              </a:ext>
            </a:extLst>
          </p:cNvPr>
          <p:cNvSpPr/>
          <p:nvPr/>
        </p:nvSpPr>
        <p:spPr>
          <a:xfrm rot="10639291">
            <a:off x="6689399" y="3469018"/>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a Direita 13">
            <a:extLst>
              <a:ext uri="{FF2B5EF4-FFF2-40B4-BE49-F238E27FC236}">
                <a16:creationId xmlns:a16="http://schemas.microsoft.com/office/drawing/2014/main" id="{050FAA47-F9E9-117C-A591-10A67ECADE9D}"/>
              </a:ext>
            </a:extLst>
          </p:cNvPr>
          <p:cNvSpPr/>
          <p:nvPr/>
        </p:nvSpPr>
        <p:spPr>
          <a:xfrm rot="10639291">
            <a:off x="6689400" y="3937363"/>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1475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941445" y="1188637"/>
            <a:ext cx="4389533" cy="1597228"/>
          </a:xfrm>
        </p:spPr>
        <p:txBody>
          <a:bodyPr>
            <a:normAutofit/>
          </a:bodyPr>
          <a:lstStyle/>
          <a:p>
            <a:r>
              <a:rPr lang="pt-BR" sz="3600" b="1">
                <a:latin typeface="wfont_2e4939_6f7a5545f5df428c83b5d6af186eca87"/>
              </a:rPr>
              <a:t>Vice-presidência de Apoio e Infraestrutura</a:t>
            </a:r>
            <a:endParaRPr lang="pt-BR" sz="3600" b="1"/>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842517" y="2739331"/>
            <a:ext cx="2650489" cy="1456499"/>
          </a:xfrm>
          <a:prstGeom prst="rect">
            <a:avLst/>
          </a:prstGeom>
        </p:spPr>
      </p:pic>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3941445" y="2998278"/>
            <a:ext cx="3321177" cy="2728198"/>
          </a:xfrm>
        </p:spPr>
        <p:txBody>
          <a:bodyPr anchor="t">
            <a:normAutofit/>
          </a:bodyPr>
          <a:lstStyle/>
          <a:p>
            <a:pPr>
              <a:spcBef>
                <a:spcPts val="0"/>
              </a:spcBef>
              <a:spcAft>
                <a:spcPts val="600"/>
              </a:spcAft>
            </a:pPr>
            <a:r>
              <a:rPr lang="pt-BR" sz="1700" dirty="0">
                <a:latin typeface="wfont_2e4939_6f7a5545f5df428c83b5d6af186eca87"/>
              </a:rPr>
              <a:t>Vice-presidente: </a:t>
            </a:r>
            <a:r>
              <a:rPr lang="pt-BR" sz="1700" b="1" dirty="0">
                <a:latin typeface="wfont_2e4939_810417c1ed7845d798a58c19c12c0f7e"/>
              </a:rPr>
              <a:t>Mauro </a:t>
            </a:r>
            <a:r>
              <a:rPr lang="pt-BR" sz="1700" b="1">
                <a:latin typeface="wfont_2e4939_810417c1ed7845d798a58c19c12c0f7e"/>
              </a:rPr>
              <a:t>Concatto</a:t>
            </a:r>
            <a:endParaRPr lang="pt-BR" sz="1700" b="1" dirty="0">
              <a:latin typeface="wfont_2e4939_6f7a5545f5df428c83b5d6af186eca87"/>
            </a:endParaRPr>
          </a:p>
          <a:p>
            <a:pPr>
              <a:spcBef>
                <a:spcPts val="0"/>
              </a:spcBef>
              <a:spcAft>
                <a:spcPts val="600"/>
              </a:spcAft>
            </a:pPr>
            <a:r>
              <a:rPr lang="pt-BR" sz="1700" dirty="0"/>
              <a:t>Como adjunto (para este projeto): </a:t>
            </a:r>
            <a:r>
              <a:rPr lang="pt-BR" sz="1700" b="1" dirty="0"/>
              <a:t>Radamés Pereira (autor)</a:t>
            </a:r>
          </a:p>
        </p:txBody>
      </p:sp>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A86CF0A-9645-8F7E-F21E-1CD98A57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2FC343-D7A5-D961-3858-4E35F5955031}"/>
              </a:ext>
            </a:extLst>
          </p:cNvPr>
          <p:cNvSpPr>
            <a:spLocks noGrp="1"/>
          </p:cNvSpPr>
          <p:nvPr>
            <p:ph type="title"/>
          </p:nvPr>
        </p:nvSpPr>
        <p:spPr>
          <a:xfrm>
            <a:off x="353030" y="307343"/>
            <a:ext cx="8437943" cy="412026"/>
          </a:xfrm>
        </p:spPr>
        <p:txBody>
          <a:bodyPr anchor="ctr">
            <a:noAutofit/>
          </a:bodyPr>
          <a:lstStyle/>
          <a:p>
            <a:pPr algn="ctr"/>
            <a:r>
              <a:rPr lang="pt-BR" sz="3200" b="1" dirty="0"/>
              <a:t>Valores, Parcelamentos e Prazos</a:t>
            </a:r>
          </a:p>
        </p:txBody>
      </p:sp>
      <p:graphicFrame>
        <p:nvGraphicFramePr>
          <p:cNvPr id="7" name="Tabela 6">
            <a:extLst>
              <a:ext uri="{FF2B5EF4-FFF2-40B4-BE49-F238E27FC236}">
                <a16:creationId xmlns:a16="http://schemas.microsoft.com/office/drawing/2014/main" id="{18B32036-9EE4-5A49-4F88-5AC58CA9AF6E}"/>
              </a:ext>
            </a:extLst>
          </p:cNvPr>
          <p:cNvGraphicFramePr>
            <a:graphicFrameLocks noGrp="1"/>
          </p:cNvGraphicFramePr>
          <p:nvPr>
            <p:extLst>
              <p:ext uri="{D42A27DB-BD31-4B8C-83A1-F6EECF244321}">
                <p14:modId xmlns:p14="http://schemas.microsoft.com/office/powerpoint/2010/main" val="722798709"/>
              </p:ext>
            </p:extLst>
          </p:nvPr>
        </p:nvGraphicFramePr>
        <p:xfrm>
          <a:off x="358815" y="888797"/>
          <a:ext cx="6886936" cy="5494889"/>
        </p:xfrm>
        <a:graphic>
          <a:graphicData uri="http://schemas.openxmlformats.org/drawingml/2006/table">
            <a:tbl>
              <a:tblPr firstRow="1" bandRow="1">
                <a:tableStyleId>{5C22544A-7EE6-4342-B048-85BDC9FD1C3A}</a:tableStyleId>
              </a:tblPr>
              <a:tblGrid>
                <a:gridCol w="3642223">
                  <a:extLst>
                    <a:ext uri="{9D8B030D-6E8A-4147-A177-3AD203B41FA5}">
                      <a16:colId xmlns:a16="http://schemas.microsoft.com/office/drawing/2014/main" val="2135881087"/>
                    </a:ext>
                  </a:extLst>
                </a:gridCol>
                <a:gridCol w="3244713">
                  <a:extLst>
                    <a:ext uri="{9D8B030D-6E8A-4147-A177-3AD203B41FA5}">
                      <a16:colId xmlns:a16="http://schemas.microsoft.com/office/drawing/2014/main" val="2530009532"/>
                    </a:ext>
                  </a:extLst>
                </a:gridCol>
              </a:tblGrid>
              <a:tr h="529993">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11761">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1309394">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366502">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extLst>
                  <a:ext uri="{0D108BD9-81ED-4DB2-BD59-A6C34878D82A}">
                    <a16:rowId xmlns:a16="http://schemas.microsoft.com/office/drawing/2014/main" val="1470867125"/>
                  </a:ext>
                </a:extLst>
              </a:tr>
              <a:tr h="8885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r>
                        <a:rPr lang="pt-BR" sz="1300" b="1" kern="1200" dirty="0">
                          <a:solidFill>
                            <a:schemeClr val="tx1"/>
                          </a:solidFill>
                          <a:latin typeface="+mn-lt"/>
                          <a:ea typeface="+mn-ea"/>
                          <a:cs typeface="+mn-cs"/>
                        </a:rPr>
                        <a:t>R$ 3.438.915,40 (C.D.U)</a:t>
                      </a:r>
                    </a:p>
                  </a:txBody>
                  <a:tcPr/>
                </a:tc>
                <a:extLst>
                  <a:ext uri="{0D108BD9-81ED-4DB2-BD59-A6C34878D82A}">
                    <a16:rowId xmlns:a16="http://schemas.microsoft.com/office/drawing/2014/main" val="3753639003"/>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R$ 950.400,00 (C.D.U)</a:t>
                      </a:r>
                    </a:p>
                  </a:txBody>
                  <a:tcPr/>
                </a:tc>
                <a:extLst>
                  <a:ext uri="{0D108BD9-81ED-4DB2-BD59-A6C34878D82A}">
                    <a16:rowId xmlns:a16="http://schemas.microsoft.com/office/drawing/2014/main" val="3110679299"/>
                  </a:ext>
                </a:extLst>
              </a:tr>
              <a:tr h="6103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1566392411"/>
                  </a:ext>
                </a:extLst>
              </a:tr>
            </a:tbl>
          </a:graphicData>
        </a:graphic>
      </p:graphicFrame>
      <p:sp>
        <p:nvSpPr>
          <p:cNvPr id="5" name="Rectangle 2">
            <a:extLst>
              <a:ext uri="{FF2B5EF4-FFF2-40B4-BE49-F238E27FC236}">
                <a16:creationId xmlns:a16="http://schemas.microsoft.com/office/drawing/2014/main" id="{F2166F32-708B-A8E8-CF95-A4FF1217C9C9}"/>
              </a:ext>
            </a:extLst>
          </p:cNvPr>
          <p:cNvSpPr>
            <a:spLocks noChangeArrowheads="1"/>
          </p:cNvSpPr>
          <p:nvPr/>
        </p:nvSpPr>
        <p:spPr bwMode="auto">
          <a:xfrm>
            <a:off x="7245751" y="1274595"/>
            <a:ext cx="1747778" cy="51090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pt-BR" altLang="pt-BR" sz="14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4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limitada </a:t>
            </a:r>
            <a:r>
              <a:rPr kumimoji="0" lang="pt-BR" altLang="pt-BR" sz="14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defTabSz="914400" rtl="0" eaLnBrk="0" fontAlgn="base" latinLnBrk="0" hangingPunct="0">
              <a:lnSpc>
                <a:spcPct val="100000"/>
              </a:lnSpc>
              <a:spcBef>
                <a:spcPct val="0"/>
              </a:spcBef>
              <a:spcAft>
                <a:spcPct val="0"/>
              </a:spcAft>
              <a:buClrTx/>
              <a:buSzTx/>
              <a:buFontTx/>
              <a:buChar char="•"/>
              <a:tabLst/>
            </a:pPr>
            <a:endParaRPr lang="pt-BR" altLang="pt-BR" sz="14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pt-BR" altLang="pt-BR" sz="1400" b="1" dirty="0">
                <a:latin typeface="Arial" panose="020B0604020202020204" pitchFamily="34" charset="0"/>
              </a:rPr>
              <a:t>CDU (Cessão de Direito de Uso): </a:t>
            </a: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vitalícia</a:t>
            </a:r>
            <a:r>
              <a:rPr kumimoji="0" lang="pt-BR" altLang="pt-BR" sz="14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defTabSz="914400" rtl="0" eaLnBrk="0" fontAlgn="base" latinLnBrk="0" hangingPunct="0">
              <a:lnSpc>
                <a:spcPct val="100000"/>
              </a:lnSpc>
              <a:spcBef>
                <a:spcPct val="0"/>
              </a:spcBef>
              <a:spcAft>
                <a:spcPct val="0"/>
              </a:spcAft>
              <a:buClrTx/>
              <a:buSzTx/>
              <a:tabLst/>
            </a:pPr>
            <a:endParaRPr kumimoji="0" lang="pt-BR" altLang="pt-BR" sz="14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pt-BR" altLang="pt-BR" sz="1400" b="1" i="0" u="none" strike="noStrike" cap="none" normalizeH="0" baseline="0" dirty="0">
                <a:ln>
                  <a:noFill/>
                </a:ln>
                <a:solidFill>
                  <a:schemeClr val="tx1"/>
                </a:solidFill>
                <a:effectLst/>
                <a:latin typeface="Arial" panose="020B0604020202020204" pitchFamily="34" charset="0"/>
              </a:rPr>
              <a:t>Diferença</a:t>
            </a:r>
            <a:r>
              <a:rPr kumimoji="0" lang="pt-BR" altLang="pt-BR" sz="1400" b="0" i="0" u="none" strike="noStrike" cap="none" normalizeH="0" baseline="0" dirty="0">
                <a:ln>
                  <a:noFill/>
                </a:ln>
                <a:solidFill>
                  <a:schemeClr val="tx1"/>
                </a:solidFill>
                <a:effectLst/>
                <a:latin typeface="Arial" panose="020B0604020202020204" pitchFamily="34" charset="0"/>
              </a:rPr>
              <a:t>: O </a:t>
            </a:r>
            <a:r>
              <a:rPr kumimoji="0" lang="pt-BR" altLang="pt-BR" sz="1400" b="1" i="0" u="none" strike="noStrike" cap="none" normalizeH="0" baseline="0" dirty="0">
                <a:ln>
                  <a:noFill/>
                </a:ln>
                <a:solidFill>
                  <a:schemeClr val="tx1"/>
                </a:solidFill>
                <a:effectLst/>
                <a:latin typeface="Arial" panose="020B0604020202020204" pitchFamily="34" charset="0"/>
              </a:rPr>
              <a:t>CDU é definitivo</a:t>
            </a:r>
            <a:r>
              <a:rPr kumimoji="0" lang="pt-BR" altLang="pt-BR" sz="1400" b="0" i="0" u="none" strike="noStrike" cap="none" normalizeH="0" baseline="0" dirty="0">
                <a:ln>
                  <a:noFill/>
                </a:ln>
                <a:solidFill>
                  <a:schemeClr val="tx1"/>
                </a:solidFill>
                <a:effectLst/>
                <a:latin typeface="Arial" panose="020B0604020202020204" pitchFamily="34" charset="0"/>
              </a:rPr>
              <a:t>, enquanto o </a:t>
            </a:r>
            <a:r>
              <a:rPr kumimoji="0" lang="pt-BR" altLang="pt-BR" sz="1400" b="1" i="0" u="none" strike="noStrike" cap="none" normalizeH="0" baseline="0" dirty="0">
                <a:ln>
                  <a:noFill/>
                </a:ln>
                <a:solidFill>
                  <a:schemeClr val="tx1"/>
                </a:solidFill>
                <a:effectLst/>
                <a:latin typeface="Arial" panose="020B0604020202020204" pitchFamily="34" charset="0"/>
              </a:rPr>
              <a:t>LUT é temporário e requer renovação </a:t>
            </a:r>
            <a:r>
              <a:rPr kumimoji="0" lang="pt-BR" altLang="pt-BR" sz="1600" b="1" i="0" u="none" strike="noStrike" cap="none" normalizeH="0" baseline="0" dirty="0">
                <a:ln>
                  <a:noFill/>
                </a:ln>
                <a:solidFill>
                  <a:schemeClr val="tx1"/>
                </a:solidFill>
                <a:effectLst/>
                <a:latin typeface="Arial" panose="020B0604020202020204" pitchFamily="34" charset="0"/>
              </a:rPr>
              <a:t>periódica (48 meses)</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
        <p:nvSpPr>
          <p:cNvPr id="2" name="CaixaDeTexto 1">
            <a:extLst>
              <a:ext uri="{FF2B5EF4-FFF2-40B4-BE49-F238E27FC236}">
                <a16:creationId xmlns:a16="http://schemas.microsoft.com/office/drawing/2014/main" id="{E74B15CF-84F0-C2A2-4C4B-9D589264B724}"/>
              </a:ext>
            </a:extLst>
          </p:cNvPr>
          <p:cNvSpPr txBox="1"/>
          <p:nvPr/>
        </p:nvSpPr>
        <p:spPr>
          <a:xfrm>
            <a:off x="353029" y="6396999"/>
            <a:ext cx="8640499" cy="369332"/>
          </a:xfrm>
          <a:prstGeom prst="rect">
            <a:avLst/>
          </a:prstGeom>
          <a:noFill/>
        </p:spPr>
        <p:txBody>
          <a:bodyPr wrap="square" rtlCol="0">
            <a:spAutoFit/>
          </a:bodyPr>
          <a:lstStyle/>
          <a:p>
            <a:r>
              <a:rPr lang="pt-BR" b="1" dirty="0">
                <a:solidFill>
                  <a:srgbClr val="FF0000"/>
                </a:solidFill>
              </a:rPr>
              <a:t>Qual é a tese para representação de valor a cada 2 Anos? O que representa?</a:t>
            </a:r>
          </a:p>
        </p:txBody>
      </p:sp>
    </p:spTree>
    <p:extLst>
      <p:ext uri="{BB962C8B-B14F-4D97-AF65-F5344CB8AC3E}">
        <p14:creationId xmlns:p14="http://schemas.microsoft.com/office/powerpoint/2010/main" val="342221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488796"/>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dirty="0" err="1"/>
              <a:t>Tasy</a:t>
            </a:r>
            <a:r>
              <a:rPr lang="pt-BR" dirty="0"/>
              <a:t>/Oracle – Cloud </a:t>
            </a:r>
            <a:r>
              <a:rPr lang="pt-BR" dirty="0" err="1"/>
              <a:t>Computing</a:t>
            </a:r>
            <a:endParaRPr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322407"/>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3480126613"/>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 – Datacenter/Cloud </a:t>
                      </a:r>
                      <a:r>
                        <a:rPr lang="pt-BR" sz="2000" dirty="0" err="1"/>
                        <a:t>Computing</a:t>
                      </a:r>
                      <a:endParaRPr lang="pt-BR" sz="2000" dirty="0"/>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4"/>
          <a:stretch>
            <a:fillRect/>
          </a:stretch>
        </p:blipFill>
        <p:spPr>
          <a:xfrm>
            <a:off x="7263558" y="427178"/>
            <a:ext cx="1251792" cy="687886"/>
          </a:xfrm>
          <a:prstGeom prst="rect">
            <a:avLst/>
          </a:prstGeom>
        </p:spPr>
      </p:pic>
      <p:sp>
        <p:nvSpPr>
          <p:cNvPr id="5" name="CaixaDeTexto 4">
            <a:extLst>
              <a:ext uri="{FF2B5EF4-FFF2-40B4-BE49-F238E27FC236}">
                <a16:creationId xmlns:a16="http://schemas.microsoft.com/office/drawing/2014/main" id="{EC005272-9BBF-2895-DF08-3EF96DC590B3}"/>
              </a:ext>
            </a:extLst>
          </p:cNvPr>
          <p:cNvSpPr txBox="1"/>
          <p:nvPr/>
        </p:nvSpPr>
        <p:spPr>
          <a:xfrm>
            <a:off x="5114563" y="5134272"/>
            <a:ext cx="3400787" cy="36933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rgbClr val="FF0000"/>
                </a:solidFill>
                <a:latin typeface="+mn-lt"/>
                <a:ea typeface="+mn-ea"/>
                <a:cs typeface="+mn-cs"/>
              </a:rPr>
              <a:t>A cada 2 </a:t>
            </a:r>
            <a:r>
              <a:rPr lang="pt-BR" b="1" dirty="0">
                <a:solidFill>
                  <a:srgbClr val="FF0000"/>
                </a:solidFill>
              </a:rPr>
              <a:t>Anos </a:t>
            </a:r>
            <a:r>
              <a:rPr lang="pt-BR" sz="1800" b="1" kern="1200" dirty="0">
                <a:solidFill>
                  <a:srgbClr val="FF0000"/>
                </a:solidFill>
                <a:latin typeface="+mn-lt"/>
                <a:ea typeface="+mn-ea"/>
                <a:cs typeface="+mn-cs"/>
              </a:rPr>
              <a:t>R$ </a:t>
            </a:r>
            <a:r>
              <a:rPr lang="pt-BR" sz="1600" b="1" kern="1200" dirty="0">
                <a:solidFill>
                  <a:srgbClr val="FF0000"/>
                </a:solidFill>
                <a:latin typeface="+mn-lt"/>
                <a:ea typeface="+mn-ea"/>
                <a:cs typeface="+mn-cs"/>
              </a:rPr>
              <a:t>1.280.160,00</a:t>
            </a:r>
            <a:endParaRPr lang="pt-BR" sz="1800" b="1" kern="1200" dirty="0">
              <a:solidFill>
                <a:srgbClr val="FF0000"/>
              </a:solidFill>
              <a:latin typeface="+mn-lt"/>
              <a:ea typeface="+mn-ea"/>
              <a:cs typeface="+mn-cs"/>
            </a:endParaRPr>
          </a:p>
        </p:txBody>
      </p:sp>
      <p:pic>
        <p:nvPicPr>
          <p:cNvPr id="7" name="Imagem 6">
            <a:extLst>
              <a:ext uri="{FF2B5EF4-FFF2-40B4-BE49-F238E27FC236}">
                <a16:creationId xmlns:a16="http://schemas.microsoft.com/office/drawing/2014/main" id="{43AB9A8A-48F9-54D0-E1B1-C91A7ED3888A}"/>
              </a:ext>
            </a:extLst>
          </p:cNvPr>
          <p:cNvPicPr>
            <a:picLocks noChangeAspect="1"/>
          </p:cNvPicPr>
          <p:nvPr/>
        </p:nvPicPr>
        <p:blipFill>
          <a:blip r:embed="rId5"/>
          <a:stretch>
            <a:fillRect/>
          </a:stretch>
        </p:blipFill>
        <p:spPr>
          <a:xfrm>
            <a:off x="5843335" y="3064341"/>
            <a:ext cx="3210373" cy="2295845"/>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A183439-2324-C4C4-6A83-DC7C66E701E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C672E5-1A07-3A01-9FC2-DBE68E674A21}"/>
              </a:ext>
            </a:extLst>
          </p:cNvPr>
          <p:cNvSpPr>
            <a:spLocks noGrp="1"/>
          </p:cNvSpPr>
          <p:nvPr>
            <p:ph type="title"/>
          </p:nvPr>
        </p:nvSpPr>
        <p:spPr>
          <a:xfrm>
            <a:off x="353027" y="532472"/>
            <a:ext cx="8437943" cy="499430"/>
          </a:xfrm>
        </p:spPr>
        <p:txBody>
          <a:bodyPr anchor="ctr">
            <a:noAutofit/>
          </a:bodyPr>
          <a:lstStyle/>
          <a:p>
            <a:pPr algn="ctr"/>
            <a:r>
              <a:rPr lang="pt-BR" sz="3200" b="1" dirty="0"/>
              <a:t>Valores, Parcelamentos e Prazos  MV</a:t>
            </a:r>
          </a:p>
        </p:txBody>
      </p:sp>
      <p:graphicFrame>
        <p:nvGraphicFramePr>
          <p:cNvPr id="7" name="Tabela 6">
            <a:extLst>
              <a:ext uri="{FF2B5EF4-FFF2-40B4-BE49-F238E27FC236}">
                <a16:creationId xmlns:a16="http://schemas.microsoft.com/office/drawing/2014/main" id="{7CB3203D-E3F7-BDC6-9E21-7183C0294FCC}"/>
              </a:ext>
            </a:extLst>
          </p:cNvPr>
          <p:cNvGraphicFramePr>
            <a:graphicFrameLocks noGrp="1"/>
          </p:cNvGraphicFramePr>
          <p:nvPr/>
        </p:nvGraphicFramePr>
        <p:xfrm>
          <a:off x="934655" y="1139891"/>
          <a:ext cx="7274690" cy="5064139"/>
        </p:xfrm>
        <a:graphic>
          <a:graphicData uri="http://schemas.openxmlformats.org/drawingml/2006/table">
            <a:tbl>
              <a:tblPr firstRow="1" bandRow="1">
                <a:tableStyleId>{5C22544A-7EE6-4342-B048-85BDC9FD1C3A}</a:tableStyleId>
              </a:tblPr>
              <a:tblGrid>
                <a:gridCol w="3362447">
                  <a:extLst>
                    <a:ext uri="{9D8B030D-6E8A-4147-A177-3AD203B41FA5}">
                      <a16:colId xmlns:a16="http://schemas.microsoft.com/office/drawing/2014/main" val="3346485740"/>
                    </a:ext>
                  </a:extLst>
                </a:gridCol>
                <a:gridCol w="3912243">
                  <a:extLst>
                    <a:ext uri="{9D8B030D-6E8A-4147-A177-3AD203B41FA5}">
                      <a16:colId xmlns:a16="http://schemas.microsoft.com/office/drawing/2014/main" val="2530009532"/>
                    </a:ext>
                  </a:extLst>
                </a:gridCol>
              </a:tblGrid>
              <a:tr h="601283">
                <a:tc>
                  <a:txBody>
                    <a:bodyPr/>
                    <a:lstStyle/>
                    <a:p>
                      <a:endParaRPr lang="pt-BR" sz="1400" dirty="0"/>
                    </a:p>
                    <a:p>
                      <a:pPr marL="0" marR="0" lvl="0" indent="0" algn="l" defTabSz="685800" rtl="0" eaLnBrk="1" fontAlgn="auto" latinLnBrk="0" hangingPunct="1">
                        <a:lnSpc>
                          <a:spcPct val="100000"/>
                        </a:lnSpc>
                        <a:spcBef>
                          <a:spcPts val="0"/>
                        </a:spcBef>
                        <a:spcAft>
                          <a:spcPts val="0"/>
                        </a:spcAft>
                        <a:buClrTx/>
                        <a:buSzTx/>
                        <a:buFontTx/>
                        <a:buNone/>
                        <a:tabLst/>
                        <a:defRPr/>
                      </a:pPr>
                      <a:r>
                        <a:rPr lang="pt-BR" sz="1400" dirty="0"/>
                        <a:t>Descrição</a:t>
                      </a:r>
                    </a:p>
                  </a:txBody>
                  <a:tcPr/>
                </a:tc>
                <a:tc>
                  <a:txBody>
                    <a:bodyPr/>
                    <a:lstStyle/>
                    <a:p>
                      <a:r>
                        <a:rPr lang="pt-BR" sz="1600" dirty="0"/>
                        <a:t>Valor</a:t>
                      </a:r>
                    </a:p>
                  </a:txBody>
                  <a:tcPr anchor="b"/>
                </a:tc>
                <a:extLst>
                  <a:ext uri="{0D108BD9-81ED-4DB2-BD59-A6C34878D82A}">
                    <a16:rowId xmlns:a16="http://schemas.microsoft.com/office/drawing/2014/main" val="4117667526"/>
                  </a:ext>
                </a:extLst>
              </a:tr>
              <a:tr h="808890">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a:t>
                      </a:r>
                    </a:p>
                  </a:txBody>
                  <a:tcPr anchor="b"/>
                </a:tc>
                <a:extLst>
                  <a:ext uri="{0D108BD9-81ED-4DB2-BD59-A6C34878D82A}">
                    <a16:rowId xmlns:a16="http://schemas.microsoft.com/office/drawing/2014/main" val="3062264219"/>
                  </a:ext>
                </a:extLst>
              </a:tr>
              <a:tr h="569219">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052471548"/>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rgbClr val="FF0000"/>
                          </a:solidFill>
                          <a:latin typeface="+mn-lt"/>
                          <a:ea typeface="+mn-ea"/>
                          <a:cs typeface="+mn-cs"/>
                        </a:rPr>
                        <a:t>R$ 843,600,00 (licença) </a:t>
                      </a:r>
                      <a:r>
                        <a:rPr lang="pt-BR" sz="16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R$ 1.971.914,40  </a:t>
                      </a:r>
                    </a:p>
                  </a:txBody>
                  <a:tcPr anchor="b"/>
                </a:tc>
                <a:extLst>
                  <a:ext uri="{0D108BD9-81ED-4DB2-BD59-A6C34878D82A}">
                    <a16:rowId xmlns:a16="http://schemas.microsoft.com/office/drawing/2014/main" val="1470867125"/>
                  </a:ext>
                </a:extLst>
              </a:tr>
              <a:tr h="5692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 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txBody>
                  <a:tcPr/>
                </a:tc>
                <a:extLst>
                  <a:ext uri="{0D108BD9-81ED-4DB2-BD59-A6C34878D82A}">
                    <a16:rowId xmlns:a16="http://schemas.microsoft.com/office/drawing/2014/main" val="3753639003"/>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r>
                        <a:rPr lang="pt-BR" sz="1600" b="1" kern="1200" dirty="0">
                          <a:solidFill>
                            <a:schemeClr val="tx1"/>
                          </a:solidFill>
                          <a:latin typeface="+mn-lt"/>
                          <a:ea typeface="+mn-ea"/>
                          <a:cs typeface="+mn-cs"/>
                        </a:rPr>
                        <a:t>R$ 640.080,00</a:t>
                      </a:r>
                    </a:p>
                  </a:txBody>
                  <a:tcPr/>
                </a:tc>
                <a:extLst>
                  <a:ext uri="{0D108BD9-81ED-4DB2-BD59-A6C34878D82A}">
                    <a16:rowId xmlns:a16="http://schemas.microsoft.com/office/drawing/2014/main" val="2304447189"/>
                  </a:ext>
                </a:extLst>
              </a:tr>
              <a:tr h="8357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11DF7526-727B-47C5-D09F-349EBDEE2A93}"/>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158297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a:bodyPr>
          <a:lstStyle/>
          <a:p>
            <a:pPr algn="ctr"/>
            <a:r>
              <a:rPr lang="pt-BR" sz="4000" b="1" dirty="0"/>
              <a:t>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1119169" y="2226921"/>
            <a:ext cx="6923558"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Sistema Front Office:</a:t>
            </a:r>
          </a:p>
          <a:p>
            <a:pPr marL="0" indent="0">
              <a:buNone/>
            </a:pPr>
            <a:endParaRPr lang="pt-BR" dirty="0"/>
          </a:p>
          <a:p>
            <a:pPr marL="0" lvl="1" indent="0" algn="just">
              <a:buNone/>
            </a:pPr>
            <a:r>
              <a:rPr lang="pt-BR" sz="2100" dirty="0"/>
              <a:t>Centraliza informações,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71423"/>
            <a:ext cx="7201502" cy="908148"/>
          </a:xfrm>
        </p:spPr>
        <p:txBody>
          <a:bodyPr anchor="ctr">
            <a:normAutofit/>
          </a:bodyPr>
          <a:lstStyle/>
          <a:p>
            <a:r>
              <a:rPr lang="pt-BR" sz="3500" b="1" dirty="0" err="1"/>
              <a:t>AGHUse</a:t>
            </a:r>
            <a:r>
              <a:rPr lang="pt-BR" sz="3500" b="1" dirty="0"/>
              <a:t> Sistema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1536625" y="2183120"/>
            <a:ext cx="605611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898560"/>
            <a:ext cx="7392992" cy="1618489"/>
          </a:xfrm>
        </p:spPr>
        <p:txBody>
          <a:bodyPr anchor="ctr">
            <a:normAutofit/>
          </a:bodyPr>
          <a:lstStyle/>
          <a:p>
            <a:r>
              <a:rPr lang="pt-BR" sz="3600" b="1" dirty="0"/>
              <a:t>Proposta de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Vigência do contrato: 18 meses, com possibilidade de prorrogação.</a:t>
            </a:r>
          </a:p>
          <a:p>
            <a:pPr marL="0" indent="0">
              <a:buNone/>
            </a:pPr>
            <a:endParaRPr lang="pt-BR" dirty="0"/>
          </a:p>
          <a:p>
            <a:pPr marL="0" indent="0">
              <a:buNone/>
            </a:pPr>
            <a:r>
              <a:rPr lang="pt-BR" dirty="0"/>
              <a:t>• Atendimento remoto e presencial conforme necessidade.</a:t>
            </a:r>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dirty="0" err="1"/>
              <a:t>AGHUse</a:t>
            </a:r>
            <a:endParaRPr lang="pt-BR" sz="5400" b="1" dirty="0"/>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dirty="0"/>
              <a:t>• Implantação do Sistema </a:t>
            </a:r>
            <a:r>
              <a:rPr lang="pt-BR" sz="1900" dirty="0" err="1"/>
              <a:t>AGHUse</a:t>
            </a:r>
            <a:r>
              <a:rPr lang="pt-BR" sz="1900" dirty="0"/>
              <a:t> em </a:t>
            </a:r>
            <a:r>
              <a:rPr lang="pt-BR" sz="1900" b="1" dirty="0"/>
              <a:t>2 hospitais e mais uma clínica </a:t>
            </a:r>
            <a:r>
              <a:rPr lang="pt-BR" sz="1900" dirty="0"/>
              <a:t>de especialidades da </a:t>
            </a:r>
            <a:r>
              <a:rPr lang="pt-BR" sz="1900" b="1" dirty="0"/>
              <a:t>ALVF</a:t>
            </a:r>
            <a:r>
              <a:rPr lang="pt-BR" sz="1900" dirty="0"/>
              <a:t>.</a:t>
            </a:r>
          </a:p>
          <a:p>
            <a:pPr marL="0" indent="0">
              <a:buNone/>
            </a:pPr>
            <a:endParaRPr lang="pt-BR" sz="1900" dirty="0"/>
          </a:p>
          <a:p>
            <a:pPr marL="0" indent="0">
              <a:buNone/>
            </a:pPr>
            <a:r>
              <a:rPr lang="pt-BR" sz="1900" dirty="0"/>
              <a:t>• Prestação de serviços remotos para configuração, treinamento e operação assistida.</a:t>
            </a:r>
          </a:p>
          <a:p>
            <a:pPr marL="0" indent="0">
              <a:buNone/>
            </a:pPr>
            <a:endParaRPr lang="pt-BR" sz="1900" dirty="0"/>
          </a:p>
          <a:p>
            <a:pPr marL="0" indent="0">
              <a:buNone/>
            </a:pPr>
            <a:r>
              <a:rPr lang="pt-BR" sz="1900" dirty="0"/>
              <a:t>• Garantir um ambiente seguro, funcional e eficiente para a ALVF.</a:t>
            </a:r>
          </a:p>
        </p:txBody>
      </p:sp>
      <p:pic>
        <p:nvPicPr>
          <p:cNvPr id="5" name="Imagem 4" descr="Placa azul com letras brancas em fundo preto&#10;&#10;O conteúdo gerado por IA pode estar incorreto.">
            <a:extLst>
              <a:ext uri="{FF2B5EF4-FFF2-40B4-BE49-F238E27FC236}">
                <a16:creationId xmlns:a16="http://schemas.microsoft.com/office/drawing/2014/main" id="{FB199ADF-32C4-3E36-A58A-B5D825680B1D}"/>
              </a:ext>
            </a:extLst>
          </p:cNvPr>
          <p:cNvPicPr>
            <a:picLocks noChangeAspect="1"/>
          </p:cNvPicPr>
          <p:nvPr/>
        </p:nvPicPr>
        <p:blipFill>
          <a:blip r:embed="rId2"/>
          <a:stretch>
            <a:fillRect/>
          </a:stretch>
        </p:blipFill>
        <p:spPr>
          <a:xfrm>
            <a:off x="7386962" y="636105"/>
            <a:ext cx="1251792" cy="687886"/>
          </a:xfrm>
          <a:prstGeom prst="rect">
            <a:avLst/>
          </a:prstGeom>
        </p:spPr>
      </p:pic>
    </p:spTree>
    <p:extLst>
      <p:ext uri="{BB962C8B-B14F-4D97-AF65-F5344CB8AC3E}">
        <p14:creationId xmlns:p14="http://schemas.microsoft.com/office/powerpoint/2010/main" val="4042395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5045" y="1006997"/>
            <a:ext cx="8155725" cy="1620456"/>
          </a:xfrm>
        </p:spPr>
        <p:txBody>
          <a:bodyPr anchor="ctr">
            <a:noAutofit/>
          </a:bodyPr>
          <a:lstStyle/>
          <a:p>
            <a:pPr algn="ctr"/>
            <a:br>
              <a:rPr lang="pt-BR" sz="5400" b="1" dirty="0"/>
            </a:br>
            <a:r>
              <a:rPr lang="pt-BR" sz="5400" b="1" dirty="0"/>
              <a:t>Proposta de 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2024" y="3104576"/>
            <a:ext cx="7481766" cy="2532843"/>
          </a:xfrm>
        </p:spPr>
        <p:txBody>
          <a:bodyPr anchor="t">
            <a:normAutofit/>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369842" cy="1618489"/>
          </a:xfrm>
        </p:spPr>
        <p:txBody>
          <a:bodyPr anchor="ctr">
            <a:normAutofit/>
          </a:bodyPr>
          <a:lstStyle/>
          <a:p>
            <a:r>
              <a:rPr lang="pt-BR" sz="5400" b="1" dirty="0"/>
              <a:t>Profissionais Envolvidos</a:t>
            </a:r>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7132106" cy="2800395"/>
          </a:xfrm>
        </p:spPr>
        <p:txBody>
          <a:bodyPr anchor="t">
            <a:normAutofit/>
          </a:bodyPr>
          <a:lstStyle/>
          <a:p>
            <a:pPr marL="0" indent="0">
              <a:buNone/>
            </a:pPr>
            <a:r>
              <a:rPr lang="pt-BR" sz="1800" dirty="0"/>
              <a:t>• Equipe técnica especializada composta por </a:t>
            </a:r>
            <a:r>
              <a:rPr lang="pt-BR" sz="1800" b="1" dirty="0"/>
              <a:t>Gerentes, Arquitetos, Desenvolvedores e Consultores.</a:t>
            </a:r>
          </a:p>
          <a:p>
            <a:pPr marL="0" indent="0">
              <a:buNone/>
            </a:pPr>
            <a:r>
              <a:rPr lang="pt-BR" sz="1800" dirty="0"/>
              <a:t>• Compromisso com </a:t>
            </a:r>
            <a:r>
              <a:rPr lang="pt-BR" sz="1800" b="1" dirty="0"/>
              <a:t>segurança da informação e compliance</a:t>
            </a:r>
            <a:r>
              <a:rPr lang="pt-BR" sz="1800" dirty="0"/>
              <a:t>.</a:t>
            </a:r>
          </a:p>
          <a:p>
            <a:pPr marL="0" indent="0">
              <a:buNone/>
            </a:pPr>
            <a:r>
              <a:rPr lang="pt-BR" sz="1800" dirty="0"/>
              <a:t>• Obrigações da ALVF incluem </a:t>
            </a:r>
            <a:r>
              <a:rPr lang="pt-BR" sz="1800" b="1" dirty="0"/>
              <a:t>disponibilização de infraestrutura e ambiente de testes</a:t>
            </a:r>
            <a:r>
              <a:rPr lang="pt-BR" sz="1800" dirty="0"/>
              <a:t>.</a:t>
            </a:r>
          </a:p>
          <a:p>
            <a:pPr marL="0" indent="0">
              <a:buNone/>
            </a:pPr>
            <a:r>
              <a:rPr lang="pt-BR" sz="1800" dirty="0"/>
              <a:t>• Termos de confidencialidade e não contratação de profissionais SONDA por 1 ano.</a:t>
            </a:r>
          </a:p>
          <a:p>
            <a:pPr marL="0" indent="0">
              <a:buNone/>
            </a:pPr>
            <a:r>
              <a:rPr lang="pt-BR" sz="1800" dirty="0"/>
              <a:t>• </a:t>
            </a:r>
            <a:r>
              <a:rPr lang="pt-BR" sz="1800" b="1" dirty="0"/>
              <a:t>Proposta válida por 30 dias </a:t>
            </a:r>
            <a:r>
              <a:rPr lang="pt-BR" sz="1800" dirty="0"/>
              <a:t>após a emissão.</a:t>
            </a:r>
          </a:p>
        </p:txBody>
      </p:sp>
    </p:spTree>
    <p:extLst>
      <p:ext uri="{BB962C8B-B14F-4D97-AF65-F5344CB8AC3E}">
        <p14:creationId xmlns:p14="http://schemas.microsoft.com/office/powerpoint/2010/main" val="2382692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11306" y="856527"/>
            <a:ext cx="4109001" cy="5208607"/>
          </a:xfrm>
        </p:spPr>
        <p:txBody>
          <a:bodyPr anchor="ctr">
            <a:noAutofit/>
          </a:bodyPr>
          <a:lstStyle/>
          <a:p>
            <a:endParaRPr lang="pt-BR" sz="1800" dirty="0"/>
          </a:p>
          <a:p>
            <a:pPr fontAlgn="base">
              <a:spcAft>
                <a:spcPct val="0"/>
              </a:spcAft>
            </a:pPr>
            <a:r>
              <a:rPr lang="pt-BR" sz="1800" dirty="0"/>
              <a:t>Arquitetura Modular e Flexível: permite que diferentes módulos sejam implementados conforme demandas específicas de cada instituição de saúde. Facilita a personalização e a escalabilidade do sistema.</a:t>
            </a:r>
          </a:p>
          <a:p>
            <a:r>
              <a:rPr lang="pt-BR" sz="1800" dirty="0"/>
              <a:t>Estrutura Cliente-Servidor: Os dados são processados no servidor central e acessados pelos clientes (usuários) através de interfaces web (navegador Internet) ou computador desktop.</a:t>
            </a:r>
          </a:p>
          <a:p>
            <a:r>
              <a:rPr lang="pt-BR" sz="1800" dirty="0"/>
              <a:t>Interoperabilidade: </a:t>
            </a:r>
            <a:r>
              <a:rPr lang="pt-BR" sz="1800" dirty="0" err="1"/>
              <a:t>Projetoado</a:t>
            </a:r>
            <a:r>
              <a:rPr lang="pt-BR" sz="1800" dirty="0"/>
              <a:t> para a integração eficiente entre os componentes assistenciais e administrativos, compreendendo o uso de </a:t>
            </a:r>
            <a:r>
              <a:rPr lang="pt-BR" sz="1800" dirty="0" err="1"/>
              <a:t>API´s</a:t>
            </a:r>
            <a:r>
              <a:rPr lang="pt-BR" sz="1800" dirty="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b="1" kern="1200" dirty="0" err="1">
                <a:solidFill>
                  <a:schemeClr val="tx1"/>
                </a:solidFill>
                <a:latin typeface="+mj-lt"/>
                <a:ea typeface="+mj-ea"/>
                <a:cs typeface="+mj-cs"/>
              </a:rPr>
              <a:t>Tecnologias</a:t>
            </a:r>
            <a:r>
              <a:rPr lang="en-US" sz="3100" b="1" kern="1200" dirty="0">
                <a:solidFill>
                  <a:schemeClr val="tx1"/>
                </a:solidFill>
                <a:latin typeface="+mj-lt"/>
                <a:ea typeface="+mj-ea"/>
                <a:cs typeface="+mj-cs"/>
              </a:rPr>
              <a:t> no Sistema:</a:t>
            </a:r>
            <a:br>
              <a:rPr lang="en-US" sz="3100" b="1" kern="1200" dirty="0">
                <a:solidFill>
                  <a:schemeClr val="tx1"/>
                </a:solidFill>
                <a:latin typeface="+mj-lt"/>
                <a:ea typeface="+mj-ea"/>
                <a:cs typeface="+mj-cs"/>
              </a:rPr>
            </a:br>
            <a:endParaRPr lang="en-US" sz="3100"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678150" y="1188636"/>
            <a:ext cx="4839122" cy="48764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ct val="0"/>
              </a:spcAft>
              <a:buFont typeface="Arial" panose="020B0604020202020204" pitchFamily="34" charset="0"/>
              <a:buChar char="•"/>
            </a:pPr>
            <a:r>
              <a:rPr lang="en-US" altLang="pt-BR" b="1" dirty="0"/>
              <a:t> </a:t>
            </a:r>
            <a:r>
              <a:rPr lang="en-US" altLang="pt-BR" b="1" dirty="0" err="1"/>
              <a:t>Linguagem</a:t>
            </a:r>
            <a:r>
              <a:rPr lang="en-US" altLang="pt-BR" b="1" dirty="0"/>
              <a:t> de </a:t>
            </a:r>
            <a:r>
              <a:rPr lang="en-US" altLang="pt-BR" b="1" dirty="0" err="1"/>
              <a:t>Programação</a:t>
            </a:r>
            <a:r>
              <a:rPr lang="en-US" altLang="pt-BR" b="1" dirty="0"/>
              <a:t>: </a:t>
            </a:r>
            <a:r>
              <a:rPr lang="en-US" altLang="pt-BR" dirty="0"/>
              <a:t>Java </a:t>
            </a:r>
            <a:r>
              <a:rPr lang="en-US" altLang="pt-BR" dirty="0" err="1"/>
              <a:t>incluíndo</a:t>
            </a:r>
            <a:r>
              <a:rPr lang="en-US" altLang="pt-BR" dirty="0"/>
              <a:t> </a:t>
            </a:r>
            <a:r>
              <a:rPr lang="en-US" altLang="pt-BR" dirty="0" err="1"/>
              <a:t>robustez</a:t>
            </a:r>
            <a:r>
              <a:rPr lang="en-US" altLang="pt-BR" dirty="0"/>
              <a:t> e </a:t>
            </a:r>
            <a:r>
              <a:rPr lang="en-US" altLang="pt-BR" dirty="0" err="1"/>
              <a:t>portabilidade</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b="1" dirty="0"/>
          </a:p>
          <a:p>
            <a:pPr indent="-228600" fontAlgn="base">
              <a:lnSpc>
                <a:spcPct val="90000"/>
              </a:lnSpc>
              <a:spcBef>
                <a:spcPct val="0"/>
              </a:spcBef>
              <a:spcAft>
                <a:spcPct val="0"/>
              </a:spcAft>
              <a:buFont typeface="Arial" panose="020B0604020202020204" pitchFamily="34" charset="0"/>
              <a:buChar char="•"/>
            </a:pPr>
            <a:r>
              <a:rPr lang="en-US" altLang="pt-BR" b="1" dirty="0"/>
              <a:t> Frameworks e </a:t>
            </a:r>
            <a:r>
              <a:rPr lang="en-US" altLang="pt-BR" b="1" dirty="0" err="1"/>
              <a:t>Bibliotecas</a:t>
            </a:r>
            <a:r>
              <a:rPr lang="en-US" altLang="pt-BR" dirty="0"/>
              <a:t>: Spring para </a:t>
            </a:r>
            <a:r>
              <a:rPr lang="en-US" altLang="pt-BR" dirty="0" err="1"/>
              <a:t>aplicações</a:t>
            </a:r>
            <a:r>
              <a:rPr lang="en-US" altLang="pt-BR" dirty="0"/>
              <a:t> </a:t>
            </a:r>
            <a:r>
              <a:rPr lang="en-US" altLang="pt-BR" dirty="0" err="1"/>
              <a:t>corporativas</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dirty="0"/>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Banco de Dados:</a:t>
            </a:r>
            <a:r>
              <a:rPr kumimoji="0" lang="en-US" altLang="pt-BR" b="0" i="0" u="none" strike="noStrike" cap="none" normalizeH="0" baseline="0" dirty="0">
                <a:ln>
                  <a:noFill/>
                </a:ln>
                <a:effectLst/>
              </a:rPr>
              <a:t> ORACLE, </a:t>
            </a:r>
            <a:r>
              <a:rPr kumimoji="0" lang="en-US" altLang="pt-BR" b="0" i="0" u="none" strike="noStrike" cap="none" normalizeH="0" baseline="0" dirty="0" err="1">
                <a:ln>
                  <a:noFill/>
                </a:ln>
                <a:effectLst/>
              </a:rPr>
              <a:t>ou</a:t>
            </a:r>
            <a:r>
              <a:rPr kumimoji="0" lang="en-US" altLang="pt-BR" b="0" i="0" u="none" strike="noStrike" cap="none" normalizeH="0" baseline="0" dirty="0">
                <a:ln>
                  <a:noFill/>
                </a:ln>
                <a:effectLst/>
              </a:rPr>
              <a:t> </a:t>
            </a:r>
            <a:r>
              <a:rPr kumimoji="0" lang="en-US" altLang="pt-BR" b="1" i="0" u="none" strike="noStrike" cap="none" normalizeH="0" baseline="0" dirty="0">
                <a:ln>
                  <a:noFill/>
                </a:ln>
                <a:effectLst/>
              </a:rPr>
              <a:t>PostgreSQL</a:t>
            </a:r>
            <a:r>
              <a:rPr kumimoji="0" lang="en-US" altLang="pt-BR" b="0" i="0" u="none" strike="noStrike" cap="none" normalizeH="0" baseline="0" dirty="0">
                <a:ln>
                  <a:noFill/>
                </a:ln>
                <a:effectLst/>
              </a:rPr>
              <a:t>, com SQL.</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Servidores</a:t>
            </a:r>
            <a:r>
              <a:rPr kumimoji="0" lang="en-US" altLang="pt-BR" b="1" i="0" u="none" strike="noStrike" cap="none" normalizeH="0" baseline="0" dirty="0">
                <a:ln>
                  <a:noFill/>
                </a:ln>
                <a:effectLst/>
              </a:rPr>
              <a:t> de </a:t>
            </a:r>
            <a:r>
              <a:rPr kumimoji="0" lang="en-US" altLang="pt-BR" b="1" i="0" u="none" strike="noStrike" cap="none" normalizeH="0" baseline="0" dirty="0" err="1">
                <a:ln>
                  <a:noFill/>
                </a:ln>
                <a:effectLst/>
              </a:rPr>
              <a:t>Aplicação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JBoss </a:t>
            </a:r>
            <a:r>
              <a:rPr kumimoji="0" lang="en-US" altLang="pt-BR" b="0" i="0" u="none" strike="noStrike" cap="none" normalizeH="0" baseline="0" dirty="0" err="1">
                <a:ln>
                  <a:noFill/>
                </a:ln>
                <a:effectLst/>
              </a:rPr>
              <a:t>Wildfly</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ambiente</a:t>
            </a:r>
            <a:r>
              <a:rPr kumimoji="0" lang="en-US" altLang="pt-BR" b="0" i="0" u="none" strike="noStrike" cap="none" normalizeH="0" baseline="0" dirty="0">
                <a:ln>
                  <a:noFill/>
                </a:ln>
                <a:effectLst/>
              </a:rPr>
              <a:t> de </a:t>
            </a:r>
            <a:r>
              <a:rPr kumimoji="0" lang="en-US" altLang="pt-BR" b="0" i="0" u="none" strike="noStrike" cap="none" normalizeH="0" baseline="0" dirty="0" err="1">
                <a:ln>
                  <a:noFill/>
                </a:ln>
                <a:effectLst/>
              </a:rPr>
              <a:t>execução</a:t>
            </a:r>
            <a:r>
              <a:rPr kumimoji="0" lang="en-US" altLang="pt-BR" b="0" i="0" u="none" strike="noStrike" cap="none" normalizeH="0" baseline="0" dirty="0">
                <a:ln>
                  <a:noFill/>
                </a:ln>
                <a:effectLst/>
              </a:rPr>
              <a:t>.</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Contêineres</a:t>
            </a:r>
            <a:r>
              <a:rPr kumimoji="0" lang="en-US" altLang="pt-BR" b="1" i="0" u="none" strike="noStrike" cap="none" normalizeH="0" baseline="0" dirty="0">
                <a:ln>
                  <a:noFill/>
                </a:ln>
                <a:effectLst/>
              </a:rPr>
              <a:t> e </a:t>
            </a:r>
            <a:r>
              <a:rPr kumimoji="0" lang="en-US" altLang="pt-BR" b="1" i="0" u="none" strike="noStrike" cap="none" normalizeH="0" baseline="0" dirty="0" err="1">
                <a:ln>
                  <a:noFill/>
                </a:ln>
                <a:effectLst/>
              </a:rPr>
              <a:t>Orquestração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Na </a:t>
            </a:r>
            <a:r>
              <a:rPr kumimoji="0" lang="en-US" altLang="pt-BR" b="0" i="0" u="none" strike="noStrike" cap="none" normalizeH="0" baseline="0" dirty="0" err="1">
                <a:ln>
                  <a:noFill/>
                </a:ln>
                <a:effectLst/>
              </a:rPr>
              <a:t>Unicamp</a:t>
            </a:r>
            <a:r>
              <a:rPr kumimoji="0" lang="en-US" altLang="pt-BR" b="0" i="0" u="none" strike="noStrike" cap="none" normalizeH="0" baseline="0" dirty="0">
                <a:ln>
                  <a:noFill/>
                </a:ln>
                <a:effectLst/>
              </a:rPr>
              <a:t>, o </a:t>
            </a:r>
            <a:r>
              <a:rPr kumimoji="0" lang="en-US" altLang="pt-BR" b="0" i="0" u="none" strike="noStrike" cap="none" normalizeH="0" baseline="0" dirty="0" err="1">
                <a:ln>
                  <a:noFill/>
                </a:ln>
                <a:effectLst/>
              </a:rPr>
              <a:t>AGHUse</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utiliza</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contêineres</a:t>
            </a:r>
            <a:r>
              <a:rPr kumimoji="0" lang="en-US" altLang="pt-BR" b="0" i="0" u="none" strike="noStrike" cap="none" normalizeH="0" baseline="0" dirty="0">
                <a:ln>
                  <a:noFill/>
                </a:ln>
                <a:effectLst/>
              </a:rPr>
              <a:t> com o Amazon Elastic Container Service (ECS) com AWS </a:t>
            </a:r>
            <a:r>
              <a:rPr kumimoji="0" lang="en-US" altLang="pt-BR" b="0" i="0" u="none" strike="noStrike" cap="none" normalizeH="0" baseline="0" dirty="0" err="1">
                <a:ln>
                  <a:noFill/>
                </a:ln>
                <a:effectLst/>
              </a:rPr>
              <a:t>Fargate</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escalabilidade</a:t>
            </a:r>
            <a:r>
              <a:rPr kumimoji="0" lang="en-US" altLang="pt-BR" b="0" i="0" u="none" strike="noStrike" cap="none" normalizeH="0" baseline="0" dirty="0">
                <a:ln>
                  <a:noFill/>
                </a:ln>
                <a:effectLst/>
              </a:rPr>
              <a:t> e </a:t>
            </a:r>
            <a:r>
              <a:rPr kumimoji="0" lang="en-US" altLang="pt-BR" b="0" i="0" u="none" strike="noStrike" cap="none" normalizeH="0" baseline="0" dirty="0" err="1">
                <a:ln>
                  <a:noFill/>
                </a:ln>
                <a:effectLst/>
              </a:rPr>
              <a:t>gerenciamento</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simplificado</a:t>
            </a:r>
            <a:r>
              <a:rPr kumimoji="0" lang="en-US" altLang="pt-BR" b="0" i="0" u="none" strike="noStrike" cap="none" normalizeH="0" baseline="0" dirty="0">
                <a:ln>
                  <a:noFill/>
                </a:ln>
                <a:effectLst/>
              </a:rPr>
              <a:t>.</a:t>
            </a:r>
          </a:p>
        </p:txBody>
      </p:sp>
    </p:spTree>
    <p:extLst>
      <p:ext uri="{BB962C8B-B14F-4D97-AF65-F5344CB8AC3E}">
        <p14:creationId xmlns:p14="http://schemas.microsoft.com/office/powerpoint/2010/main" val="4288493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710318" y="1374104"/>
            <a:ext cx="7624600" cy="858143"/>
          </a:xfrm>
        </p:spPr>
        <p:txBody>
          <a:bodyPr>
            <a:normAutofit/>
          </a:bodyPr>
          <a:lstStyle/>
          <a:p>
            <a:r>
              <a:rPr lang="pt-BR" sz="5200" b="1" dirty="0">
                <a:latin typeface="+mj-lt"/>
                <a:ea typeface="+mj-ea"/>
                <a:cs typeface="+mj-cs"/>
              </a:rPr>
              <a:t>Dados e Integração</a:t>
            </a:r>
            <a:endParaRPr lang="pt-BR" sz="52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710317" y="2255397"/>
            <a:ext cx="7488461" cy="3124420"/>
          </a:xfrm>
        </p:spPr>
        <p:txBody>
          <a:bodyPr anchor="t">
            <a:normAutofit lnSpcReduction="10000"/>
          </a:bodyPr>
          <a:lstStyle/>
          <a:p>
            <a:pPr marL="0" indent="-285750" algn="just" defTabSz="914400" eaLnBrk="0" fontAlgn="base" hangingPunct="0">
              <a:spcBef>
                <a:spcPct val="0"/>
              </a:spcBef>
              <a:spcAft>
                <a:spcPct val="0"/>
              </a:spcAft>
              <a:buFontTx/>
              <a:buChar char="•"/>
            </a:pPr>
            <a:r>
              <a:rPr lang="pt-BR" sz="1600" b="1" dirty="0"/>
              <a:t>Integração com Sistemas Externos:</a:t>
            </a:r>
            <a:r>
              <a:rPr lang="pt-BR" sz="1600" dirty="0"/>
              <a:t> </a:t>
            </a:r>
            <a:r>
              <a:rPr lang="pt-BR" sz="1600" dirty="0">
                <a:latin typeface="Arial" panose="020B0604020202020204" pitchFamily="34" charset="0"/>
              </a:rPr>
              <a:t>Garante a interoperabilidade com </a:t>
            </a:r>
            <a:r>
              <a:rPr lang="pt-BR" sz="1600" dirty="0" err="1">
                <a:latin typeface="Arial" panose="020B0604020202020204" pitchFamily="34" charset="0"/>
              </a:rPr>
              <a:t>API´s</a:t>
            </a:r>
            <a:r>
              <a:rPr lang="pt-BR" sz="1600" dirty="0">
                <a:latin typeface="Arial" panose="020B0604020202020204" pitchFamily="34" charset="0"/>
              </a:rPr>
              <a:t> para ambientes hospitalares complexos.</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Fluxo de Dados Contínuo:</a:t>
            </a:r>
            <a:r>
              <a:rPr lang="pt-BR" sz="1600" dirty="0"/>
              <a:t> </a:t>
            </a:r>
            <a:r>
              <a:rPr lang="pt-BR" sz="1600" dirty="0">
                <a:latin typeface="Arial" panose="020B0604020202020204" pitchFamily="34" charset="0"/>
              </a:rPr>
              <a:t>Permite que informações alimentem processos administrativos, como faturamento e controle de estoque, de forma automática.</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Interação com Bases de Dados Corporativas:</a:t>
            </a:r>
            <a:r>
              <a:rPr lang="pt-BR" sz="1600" dirty="0"/>
              <a:t> </a:t>
            </a:r>
            <a:r>
              <a:rPr lang="pt-BR" sz="1600" dirty="0">
                <a:latin typeface="Arial" panose="020B0604020202020204" pitchFamily="34" charset="0"/>
              </a:rPr>
              <a:t>Interage com bases corporativas e verifica a elegibilidade de beneficiários de planos de saúde.</a:t>
            </a:r>
          </a:p>
          <a:p>
            <a:pPr marL="0" indent="0" algn="just" defTabSz="914400" eaLnBrk="0" fontAlgn="base" hangingPunct="0">
              <a:spcBef>
                <a:spcPct val="0"/>
              </a:spcBef>
              <a:spcAft>
                <a:spcPct val="0"/>
              </a:spcAft>
              <a:buNone/>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Padrões de Interoperabilidade:</a:t>
            </a:r>
            <a:r>
              <a:rPr lang="pt-BR" sz="1600" dirty="0">
                <a:latin typeface="Arial" panose="020B0604020202020204" pitchFamily="34" charset="0"/>
              </a:rPr>
              <a:t> Adota HL7 e FHIR, para comunicação eficiente com sistemas de informação em saúde.</a:t>
            </a:r>
          </a:p>
          <a:p>
            <a:pPr algn="just">
              <a:buFont typeface="Arial" panose="020B0604020202020204" pitchFamily="34" charset="0"/>
              <a:buChar char="•"/>
            </a:pPr>
            <a:r>
              <a:rPr lang="pt-BR" sz="1600" b="1" dirty="0"/>
              <a:t>Segurança e Conformidade:</a:t>
            </a:r>
            <a:r>
              <a:rPr lang="pt-BR" sz="1600" dirty="0"/>
              <a:t> </a:t>
            </a:r>
            <a:r>
              <a:rPr lang="pt-BR" sz="16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157204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Valores, Parcelamentos e Prazos (</a:t>
            </a:r>
            <a:r>
              <a:rPr lang="pt-BR" sz="3200" b="1" dirty="0" err="1"/>
              <a:t>AGHUse</a:t>
            </a:r>
            <a:r>
              <a:rPr lang="pt-BR" sz="3200" b="1" dirty="0"/>
              <a:t>/Sonda)</a:t>
            </a:r>
          </a:p>
        </p:txBody>
      </p:sp>
      <p:sp>
        <p:nvSpPr>
          <p:cNvPr id="3" name="Content Placeholder 2"/>
          <p:cNvSpPr>
            <a:spLocks noGrp="1"/>
          </p:cNvSpPr>
          <p:nvPr>
            <p:ph idx="1"/>
          </p:nvPr>
        </p:nvSpPr>
        <p:spPr>
          <a:xfrm>
            <a:off x="983847" y="5497975"/>
            <a:ext cx="7176305" cy="1118674"/>
          </a:xfrm>
        </p:spPr>
        <p:txBody>
          <a:bodyPr anchor="t">
            <a:normAutofit fontScale="92500"/>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889075128"/>
              </p:ext>
            </p:extLst>
          </p:nvPr>
        </p:nvGraphicFramePr>
        <p:xfrm>
          <a:off x="983847" y="1033583"/>
          <a:ext cx="7176305" cy="4365878"/>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47318">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27522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7205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5250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753639003"/>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2304447189"/>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190121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390460"/>
            <a:ext cx="8843058" cy="1618489"/>
          </a:xfrm>
        </p:spPr>
        <p:txBody>
          <a:bodyPr anchor="ctr">
            <a:normAutofit fontScale="90000"/>
          </a:bodyPr>
          <a:lstStyle/>
          <a:p>
            <a:pPr algn="ctr"/>
            <a:r>
              <a:rPr lang="pt-BR" sz="4800" b="1" dirty="0"/>
              <a:t>Valores e Condições Comerciais</a:t>
            </a:r>
            <a:br>
              <a:rPr lang="pt-BR" sz="4800" b="1" dirty="0"/>
            </a:br>
            <a:r>
              <a:rPr lang="pt-BR" sz="3600" b="1" dirty="0"/>
              <a:t>(Sonda Cloud </a:t>
            </a:r>
            <a:r>
              <a:rPr lang="pt-BR" sz="3600" b="1" dirty="0" err="1"/>
              <a:t>Computing</a:t>
            </a:r>
            <a:r>
              <a:rPr lang="pt-BR" sz="3600" b="1" dirty="0"/>
              <a:t> – Infraestrutura Computacional)</a:t>
            </a:r>
            <a:endParaRPr lang="pt-BR" sz="4800" b="1" dirty="0"/>
          </a:p>
        </p:txBody>
      </p:sp>
      <p:sp>
        <p:nvSpPr>
          <p:cNvPr id="3" name="Content Placeholder 2"/>
          <p:cNvSpPr>
            <a:spLocks noGrp="1"/>
          </p:cNvSpPr>
          <p:nvPr>
            <p:ph idx="1"/>
          </p:nvPr>
        </p:nvSpPr>
        <p:spPr>
          <a:xfrm>
            <a:off x="2326510" y="6207674"/>
            <a:ext cx="4490977"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1625094522"/>
              </p:ext>
            </p:extLst>
          </p:nvPr>
        </p:nvGraphicFramePr>
        <p:xfrm>
          <a:off x="186352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fontScale="90000"/>
          </a:bodyPr>
          <a:lstStyle/>
          <a:p>
            <a:pPr algn="ctr"/>
            <a:r>
              <a:rPr lang="pt-BR" sz="6300" b="1" dirty="0"/>
              <a:t>Modelo de Negócios</a:t>
            </a:r>
            <a:br>
              <a:rPr lang="pt-BR" sz="6300" b="1" dirty="0"/>
            </a:br>
            <a:r>
              <a:rPr lang="pt-BR" sz="6300" b="1" dirty="0"/>
              <a:t>em Tecnologia Aberta e 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hlinkClick r:id="rId4"/>
            <a:extLst>
              <a:ext uri="{FF2B5EF4-FFF2-40B4-BE49-F238E27FC236}">
                <a16:creationId xmlns:a16="http://schemas.microsoft.com/office/drawing/2014/main" id="{6392B955-03AD-9A18-B1F3-43FF7245EE57}"/>
              </a:ext>
            </a:extLst>
          </p:cNvPr>
          <p:cNvPicPr>
            <a:picLocks noChangeAspect="1"/>
          </p:cNvPicPr>
          <p:nvPr/>
        </p:nvPicPr>
        <p:blipFill>
          <a:blip r:embed="rId5"/>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hlinkClick r:id="rId6"/>
            <a:extLst>
              <a:ext uri="{FF2B5EF4-FFF2-40B4-BE49-F238E27FC236}">
                <a16:creationId xmlns:a16="http://schemas.microsoft.com/office/drawing/2014/main" id="{CA2430BF-9B79-B103-77F6-1D73B3624960}"/>
              </a:ext>
            </a:extLst>
          </p:cNvPr>
          <p:cNvPicPr>
            <a:picLocks noChangeAspect="1"/>
          </p:cNvPicPr>
          <p:nvPr/>
        </p:nvPicPr>
        <p:blipFill>
          <a:blip r:embed="rId7"/>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hlinkClick r:id="rId8"/>
            <a:extLst>
              <a:ext uri="{FF2B5EF4-FFF2-40B4-BE49-F238E27FC236}">
                <a16:creationId xmlns:a16="http://schemas.microsoft.com/office/drawing/2014/main" id="{306D0A7B-4AD3-56E8-01B9-30102ECD4418}"/>
              </a:ext>
            </a:extLst>
          </p:cNvPr>
          <p:cNvPicPr>
            <a:picLocks noChangeAspect="1"/>
          </p:cNvPicPr>
          <p:nvPr/>
        </p:nvPicPr>
        <p:blipFill>
          <a:blip r:embed="rId9"/>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hlinkClick r:id="rId10"/>
            <a:extLst>
              <a:ext uri="{FF2B5EF4-FFF2-40B4-BE49-F238E27FC236}">
                <a16:creationId xmlns:a16="http://schemas.microsoft.com/office/drawing/2014/main" id="{80F776D9-61B0-F7FF-5D05-4B46CC99656A}"/>
              </a:ext>
            </a:extLst>
          </p:cNvPr>
          <p:cNvPicPr>
            <a:picLocks noChangeAspect="1"/>
          </p:cNvPicPr>
          <p:nvPr/>
        </p:nvPicPr>
        <p:blipFill>
          <a:blip r:embed="rId11"/>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hlinkClick r:id="rId12"/>
            <a:extLst>
              <a:ext uri="{FF2B5EF4-FFF2-40B4-BE49-F238E27FC236}">
                <a16:creationId xmlns:a16="http://schemas.microsoft.com/office/drawing/2014/main" id="{AD1E3637-E001-9B1E-29BB-C9BE77BD0ECD}"/>
              </a:ext>
            </a:extLst>
          </p:cNvPr>
          <p:cNvPicPr>
            <a:picLocks noChangeAspect="1"/>
          </p:cNvPicPr>
          <p:nvPr/>
        </p:nvPicPr>
        <p:blipFill>
          <a:blip r:embed="rId13"/>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a:bodyPr>
          <a:lstStyle/>
          <a:p>
            <a:pPr algn="ctr" defTabSz="914400"/>
            <a:r>
              <a:rPr lang="pt-BR" sz="4400" b="1" dirty="0"/>
              <a:t>Comparativo de Investimentos</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460094" y="14689"/>
            <a:ext cx="8437943" cy="499430"/>
          </a:xfrm>
        </p:spPr>
        <p:txBody>
          <a:bodyPr anchor="ctr">
            <a:noAutofit/>
          </a:bodyPr>
          <a:lstStyle/>
          <a:p>
            <a:pPr algn="ctr"/>
            <a:r>
              <a:rPr lang="pt-BR" sz="3200" b="1" dirty="0"/>
              <a:t>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1569611223"/>
              </p:ext>
            </p:extLst>
          </p:nvPr>
        </p:nvGraphicFramePr>
        <p:xfrm>
          <a:off x="243068" y="430882"/>
          <a:ext cx="8692588" cy="6253429"/>
        </p:xfrm>
        <a:graphic>
          <a:graphicData uri="http://schemas.openxmlformats.org/drawingml/2006/table">
            <a:tbl>
              <a:tblPr firstRow="1" bandRow="1">
                <a:tableStyleId>{5C22544A-7EE6-4342-B048-85BDC9FD1C3A}</a:tableStyleId>
              </a:tblPr>
              <a:tblGrid>
                <a:gridCol w="2392129">
                  <a:extLst>
                    <a:ext uri="{9D8B030D-6E8A-4147-A177-3AD203B41FA5}">
                      <a16:colId xmlns:a16="http://schemas.microsoft.com/office/drawing/2014/main" val="3410125438"/>
                    </a:ext>
                  </a:extLst>
                </a:gridCol>
                <a:gridCol w="2549085">
                  <a:extLst>
                    <a:ext uri="{9D8B030D-6E8A-4147-A177-3AD203B41FA5}">
                      <a16:colId xmlns:a16="http://schemas.microsoft.com/office/drawing/2014/main" val="2530009532"/>
                    </a:ext>
                  </a:extLst>
                </a:gridCol>
                <a:gridCol w="1899424">
                  <a:extLst>
                    <a:ext uri="{9D8B030D-6E8A-4147-A177-3AD203B41FA5}">
                      <a16:colId xmlns:a16="http://schemas.microsoft.com/office/drawing/2014/main" val="35371995"/>
                    </a:ext>
                  </a:extLst>
                </a:gridCol>
                <a:gridCol w="1851950">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r>
                        <a:rPr lang="pt-BR" sz="1400" b="1" dirty="0"/>
                        <a:t>TASY</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C</a:t>
                      </a:r>
                      <a:r>
                        <a:rPr lang="pt-BR" altLang="pt-BR" sz="900" b="1" dirty="0">
                          <a:latin typeface="Arial" panose="020B0604020202020204" pitchFamily="34" charset="0"/>
                        </a:rPr>
                        <a:t>DU (Cessão de Direito de Uso)</a:t>
                      </a:r>
                      <a:endParaRPr lang="pt-BR" sz="9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marL="0" algn="r" defTabSz="685800" rtl="0" eaLnBrk="1" latinLnBrk="0" hangingPunct="1"/>
                      <a:r>
                        <a:rPr lang="pt-BR" sz="1300" b="1" kern="1200" dirty="0">
                          <a:solidFill>
                            <a:schemeClr val="dk1"/>
                          </a:solidFill>
                          <a:latin typeface="+mn-lt"/>
                          <a:ea typeface="+mn-ea"/>
                          <a:cs typeface="+mn-cs"/>
                        </a:rPr>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72294">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a:t>
                      </a:r>
                      <a:r>
                        <a:rPr lang="pt-BR" sz="1200" b="1" kern="1200" dirty="0">
                          <a:solidFill>
                            <a:schemeClr val="tx2">
                              <a:lumMod val="75000"/>
                              <a:lumOff val="25000"/>
                            </a:schemeClr>
                          </a:solidFill>
                          <a:latin typeface="+mn-lt"/>
                          <a:ea typeface="+mn-ea"/>
                          <a:cs typeface="+mn-cs"/>
                        </a:rPr>
                        <a:t>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R$ 1.128.314,40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002060"/>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1052471548"/>
                  </a:ext>
                </a:extLst>
              </a:tr>
              <a:tr h="492586">
                <a:tc>
                  <a:txBody>
                    <a:bodyPr/>
                    <a:lstStyle/>
                    <a:p>
                      <a:pPr marL="0" algn="r" defTabSz="685800" rtl="0" eaLnBrk="1" latinLnBrk="0" hangingPunct="1"/>
                      <a:r>
                        <a:rPr lang="pt-BR" sz="1300" b="1" kern="1200" dirty="0">
                          <a:solidFill>
                            <a:schemeClr val="dk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R$ 3.438.915,40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R$ 843,600,00 (licença)</a:t>
                      </a:r>
                      <a:r>
                        <a:rPr lang="pt-BR" sz="13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R$ 53.340,00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Salários/mês</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800" b="1" kern="1200" dirty="0">
                          <a:solidFill>
                            <a:srgbClr val="002060"/>
                          </a:solidFill>
                          <a:latin typeface="+mn-lt"/>
                          <a:ea typeface="+mn-ea"/>
                          <a:cs typeface="+mn-cs"/>
                        </a:rPr>
                        <a:t>1x20.000,00, 6x5.000,00, 1x3.000,00</a:t>
                      </a: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R$ 1.476.000 ,00 (L.U.T</a:t>
                      </a:r>
                      <a:r>
                        <a:rPr lang="pt-BR" sz="13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R$ 950.400,00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Salários/ano</a:t>
                      </a:r>
                    </a:p>
                  </a:txBody>
                  <a:tcPr anchor="b"/>
                </a:tc>
                <a:extLst>
                  <a:ext uri="{0D108BD9-81ED-4DB2-BD59-A6C34878D82A}">
                    <a16:rowId xmlns:a16="http://schemas.microsoft.com/office/drawing/2014/main" val="3110679299"/>
                  </a:ext>
                </a:extLst>
              </a:tr>
              <a:tr h="36315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Salários/2 anos</a:t>
                      </a:r>
                    </a:p>
                  </a:txBody>
                  <a:tcPr anchor="b"/>
                </a:tc>
                <a:extLst>
                  <a:ext uri="{0D108BD9-81ED-4DB2-BD59-A6C34878D82A}">
                    <a16:rowId xmlns:a16="http://schemas.microsoft.com/office/drawing/2014/main" val="3960757830"/>
                  </a:ext>
                </a:extLst>
              </a:tr>
            </a:tbl>
          </a:graphicData>
        </a:graphic>
      </p:graphicFrame>
      <p:sp>
        <p:nvSpPr>
          <p:cNvPr id="6" name="Seta: para a Direita 5">
            <a:extLst>
              <a:ext uri="{FF2B5EF4-FFF2-40B4-BE49-F238E27FC236}">
                <a16:creationId xmlns:a16="http://schemas.microsoft.com/office/drawing/2014/main" id="{8AC08090-2537-CA11-7190-76BA55F277FF}"/>
              </a:ext>
            </a:extLst>
          </p:cNvPr>
          <p:cNvSpPr/>
          <p:nvPr/>
        </p:nvSpPr>
        <p:spPr>
          <a:xfrm>
            <a:off x="7025833" y="5092861"/>
            <a:ext cx="104172"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377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1854557043"/>
              </p:ext>
            </p:extLst>
          </p:nvPr>
        </p:nvGraphicFramePr>
        <p:xfrm>
          <a:off x="208344" y="607967"/>
          <a:ext cx="8762036" cy="590989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FF0000"/>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R$ 19.654,04</a:t>
                      </a:r>
                    </a:p>
                  </a:txBody>
                  <a:tcPr anchor="b"/>
                </a:tc>
                <a:extLst>
                  <a:ext uri="{0D108BD9-81ED-4DB2-BD59-A6C34878D82A}">
                    <a16:rowId xmlns:a16="http://schemas.microsoft.com/office/drawing/2014/main" val="3753639003"/>
                  </a:ext>
                </a:extLst>
              </a:tr>
              <a:tr h="619434">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a:t>
                      </a: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R$ 3.529.159,56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R$ 603.065,28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R$ 631.152,36</a:t>
                      </a:r>
                    </a:p>
                  </a:txBody>
                  <a:tcPr anchor="b"/>
                </a:tc>
                <a:extLst>
                  <a:ext uri="{0D108BD9-81ED-4DB2-BD59-A6C34878D82A}">
                    <a16:rowId xmlns:a16="http://schemas.microsoft.com/office/drawing/2014/main" val="2803523279"/>
                  </a:ext>
                </a:extLst>
              </a:tr>
              <a:tr h="397489">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R$ 4.352.694,84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R$ 2.059.468,47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R$ 301.532,64x5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44683" y="112061"/>
            <a:ext cx="8854633" cy="320147"/>
          </a:xfrm>
        </p:spPr>
        <p:txBody>
          <a:bodyPr anchor="ctr">
            <a:noAutofit/>
          </a:bodyPr>
          <a:lstStyle/>
          <a:p>
            <a:pPr algn="ctr"/>
            <a:r>
              <a:rPr lang="pt-BR" sz="2400" b="1" dirty="0"/>
              <a:t>Investimentos: Front Office e Nuvem </a:t>
            </a:r>
            <a:r>
              <a:rPr lang="pt-BR" sz="105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504293768"/>
              </p:ext>
            </p:extLst>
          </p:nvPr>
        </p:nvGraphicFramePr>
        <p:xfrm>
          <a:off x="69451" y="409058"/>
          <a:ext cx="8999316" cy="6410595"/>
        </p:xfrm>
        <a:graphic>
          <a:graphicData uri="http://schemas.openxmlformats.org/drawingml/2006/table">
            <a:tbl>
              <a:tblPr firstRow="1" bandRow="1">
                <a:tableStyleId>{5C22544A-7EE6-4342-B048-85BDC9FD1C3A}</a:tableStyleId>
              </a:tblPr>
              <a:tblGrid>
                <a:gridCol w="1292521">
                  <a:extLst>
                    <a:ext uri="{9D8B030D-6E8A-4147-A177-3AD203B41FA5}">
                      <a16:colId xmlns:a16="http://schemas.microsoft.com/office/drawing/2014/main" val="2135881087"/>
                    </a:ext>
                  </a:extLst>
                </a:gridCol>
                <a:gridCol w="3345267">
                  <a:extLst>
                    <a:ext uri="{9D8B030D-6E8A-4147-A177-3AD203B41FA5}">
                      <a16:colId xmlns:a16="http://schemas.microsoft.com/office/drawing/2014/main" val="1661661941"/>
                    </a:ext>
                  </a:extLst>
                </a:gridCol>
                <a:gridCol w="1613399">
                  <a:extLst>
                    <a:ext uri="{9D8B030D-6E8A-4147-A177-3AD203B41FA5}">
                      <a16:colId xmlns:a16="http://schemas.microsoft.com/office/drawing/2014/main" val="3106063384"/>
                    </a:ext>
                  </a:extLst>
                </a:gridCol>
                <a:gridCol w="2748129">
                  <a:extLst>
                    <a:ext uri="{9D8B030D-6E8A-4147-A177-3AD203B41FA5}">
                      <a16:colId xmlns:a16="http://schemas.microsoft.com/office/drawing/2014/main" val="2542335714"/>
                    </a:ext>
                  </a:extLst>
                </a:gridCol>
              </a:tblGrid>
              <a:tr h="709321">
                <a:tc>
                  <a:txBody>
                    <a:bodyPr/>
                    <a:lstStyle/>
                    <a:p>
                      <a:r>
                        <a:rPr lang="pt-BR" sz="1050" dirty="0"/>
                        <a:t>Front Office  (FO )</a:t>
                      </a:r>
                    </a:p>
                    <a:p>
                      <a:r>
                        <a:rPr lang="pt-BR" sz="1050" dirty="0"/>
                        <a:t>e Cloud </a:t>
                      </a:r>
                      <a:r>
                        <a:rPr lang="pt-BR" sz="1050" dirty="0" err="1"/>
                        <a:t>Computing</a:t>
                      </a:r>
                      <a:endParaRPr lang="pt-BR" sz="1050" dirty="0"/>
                    </a:p>
                  </a:txBody>
                  <a:tcPr anchor="b"/>
                </a:tc>
                <a:tc>
                  <a:txBody>
                    <a:bodyPr/>
                    <a:lstStyle/>
                    <a:p>
                      <a:pPr algn="ctr"/>
                      <a:r>
                        <a:rPr lang="pt-BR" sz="1800" b="1" dirty="0"/>
                        <a:t>TASY</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C</a:t>
                      </a:r>
                      <a:r>
                        <a:rPr lang="pt-BR" altLang="pt-BR" sz="1050" b="1" dirty="0">
                          <a:latin typeface="Arial" panose="020B0604020202020204" pitchFamily="34" charset="0"/>
                        </a:rPr>
                        <a:t>DU (Cessão de Direito de Uso)</a:t>
                      </a:r>
                      <a:endParaRPr lang="pt-BR" sz="1050" dirty="0"/>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MV</a:t>
                      </a:r>
                      <a:endParaRPr lang="pt-BR" sz="105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900" b="1" dirty="0"/>
                        <a:t>N.I. = Não Informado</a:t>
                      </a:r>
                      <a:endParaRPr lang="pt-BR" sz="900" dirty="0"/>
                    </a:p>
                  </a:txBody>
                  <a:tcPr anchor="b"/>
                </a:tc>
                <a:tc>
                  <a:txBody>
                    <a:bodyPr/>
                    <a:lstStyle/>
                    <a:p>
                      <a:pPr marL="0" algn="ctr" defTabSz="685800" rtl="0" eaLnBrk="1" latinLnBrk="0" hangingPunct="1"/>
                      <a:r>
                        <a:rPr lang="pt-BR" sz="1800" b="1" kern="1200" dirty="0" err="1">
                          <a:solidFill>
                            <a:schemeClr val="lt1"/>
                          </a:solidFill>
                          <a:latin typeface="+mn-lt"/>
                          <a:ea typeface="+mn-ea"/>
                          <a:cs typeface="+mn-cs"/>
                        </a:rPr>
                        <a:t>AGHUse</a:t>
                      </a:r>
                      <a:r>
                        <a:rPr lang="pt-BR" sz="18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465447">
                <a:tc>
                  <a:txBody>
                    <a:bodyPr/>
                    <a:lstStyle/>
                    <a:p>
                      <a:pPr algn="r"/>
                      <a:r>
                        <a:rPr lang="pt-BR" sz="1000" b="1" kern="1200" dirty="0">
                          <a:solidFill>
                            <a:schemeClr val="tx1"/>
                          </a:solidFill>
                          <a:latin typeface="+mn-lt"/>
                          <a:ea typeface="+mn-ea"/>
                          <a:cs typeface="+mn-cs"/>
                        </a:rPr>
                        <a:t>Tempo de Implantação e valor:</a:t>
                      </a:r>
                      <a:endParaRPr lang="pt-BR" sz="10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22,5 meses (1 ano, 10 meses e 15 dias)  e 4,5 meses (4 meses e 15 dias -gerenciamento/ paralelo).                                            </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R$ 1.917.735,40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10 meses</a:t>
                      </a:r>
                      <a:endParaRPr lang="pt-BR" sz="105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 </a:t>
                      </a:r>
                      <a:r>
                        <a:rPr lang="pt-BR" sz="1200" b="1" u="sng" kern="1200" dirty="0">
                          <a:solidFill>
                            <a:schemeClr val="tx2">
                              <a:lumMod val="75000"/>
                              <a:lumOff val="25000"/>
                            </a:schemeClr>
                          </a:solidFill>
                          <a:latin typeface="+mn-lt"/>
                          <a:ea typeface="+mn-ea"/>
                          <a:cs typeface="+mn-cs"/>
                        </a:rPr>
                        <a:t>R$ 1.128.314,40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18 meses (1 ano e meio) </a:t>
                      </a:r>
                      <a:r>
                        <a:rPr lang="pt-BR" sz="700" b="1" kern="1200" dirty="0">
                          <a:solidFill>
                            <a:schemeClr val="tx1"/>
                          </a:solidFill>
                          <a:latin typeface="+mn-lt"/>
                          <a:ea typeface="+mn-ea"/>
                          <a:cs typeface="+mn-cs"/>
                        </a:rPr>
                        <a:t>(Implantação e transferência de tecnologia)</a:t>
                      </a:r>
                      <a:r>
                        <a:rPr lang="pt-BR" sz="10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a:t>
                      </a:r>
                      <a:r>
                        <a:rPr lang="pt-BR" sz="1000" b="1" kern="1200" dirty="0">
                          <a:solidFill>
                            <a:srgbClr val="002060"/>
                          </a:solidFill>
                          <a:latin typeface="+mn-lt"/>
                          <a:ea typeface="+mn-ea"/>
                          <a:cs typeface="+mn-cs"/>
                        </a:rPr>
                        <a:t>R$ </a:t>
                      </a:r>
                      <a:r>
                        <a:rPr lang="pt-BR" sz="1200" b="1" u="sng" kern="1200" dirty="0">
                          <a:solidFill>
                            <a:schemeClr val="tx2">
                              <a:lumMod val="75000"/>
                              <a:lumOff val="25000"/>
                            </a:schemeClr>
                          </a:solidFill>
                          <a:latin typeface="+mn-lt"/>
                          <a:ea typeface="+mn-ea"/>
                          <a:cs typeface="+mn-cs"/>
                        </a:rPr>
                        <a:t>5.778.106,37</a:t>
                      </a:r>
                      <a:endParaRPr lang="pt-BR" sz="1000" b="1" kern="1200" dirty="0">
                        <a:solidFill>
                          <a:srgbClr val="002060"/>
                        </a:solidFill>
                        <a:latin typeface="+mn-lt"/>
                        <a:ea typeface="+mn-ea"/>
                        <a:cs typeface="+mn-cs"/>
                      </a:endParaRPr>
                    </a:p>
                  </a:txBody>
                  <a:tcPr anchor="b"/>
                </a:tc>
                <a:extLst>
                  <a:ext uri="{0D108BD9-81ED-4DB2-BD59-A6C34878D82A}">
                    <a16:rowId xmlns:a16="http://schemas.microsoft.com/office/drawing/2014/main" val="3151756080"/>
                  </a:ext>
                </a:extLst>
              </a:tr>
              <a:tr h="0">
                <a:tc>
                  <a:txBody>
                    <a:bodyPr/>
                    <a:lstStyle/>
                    <a:p>
                      <a:pPr marL="0" algn="r" defTabSz="685800" rtl="0" eaLnBrk="1" latinLnBrk="0" hangingPunct="1"/>
                      <a:r>
                        <a:rPr lang="pt-BR" sz="10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A combinar  FO +  Nuvem</a:t>
                      </a:r>
                      <a:r>
                        <a:rPr lang="pt-BR" sz="1200" b="1" u="sng" kern="1200" dirty="0">
                          <a:solidFill>
                            <a:schemeClr val="tx2">
                              <a:lumMod val="75000"/>
                              <a:lumOff val="25000"/>
                            </a:schemeClr>
                          </a:solidFill>
                          <a:latin typeface="+mn-lt"/>
                          <a:ea typeface="+mn-ea"/>
                          <a:cs typeface="+mn-cs"/>
                        </a:rPr>
                        <a:t>: R$ 33.004,30 </a:t>
                      </a:r>
                      <a:r>
                        <a:rPr lang="pt-BR" sz="10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R$ 34.654,52 </a:t>
                      </a:r>
                      <a:r>
                        <a:rPr lang="pt-BR" sz="1000" b="1" kern="1200" dirty="0">
                          <a:solidFill>
                            <a:schemeClr val="tx1"/>
                          </a:solidFill>
                          <a:latin typeface="+mn-lt"/>
                          <a:ea typeface="+mn-ea"/>
                          <a:cs typeface="+mn-cs"/>
                        </a:rPr>
                        <a:t>(2º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25.127,72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a:t>
                      </a:r>
                      <a:r>
                        <a:rPr lang="pt-BR" sz="1000" b="1" kern="1200" dirty="0">
                          <a:solidFill>
                            <a:schemeClr val="tx1"/>
                          </a:solidFill>
                          <a:latin typeface="+mn-lt"/>
                          <a:ea typeface="+mn-ea"/>
                          <a:cs typeface="+mn-cs"/>
                        </a:rPr>
                        <a:t> </a:t>
                      </a:r>
                      <a:r>
                        <a:rPr lang="pt-BR" sz="1000" b="1" kern="1200" dirty="0">
                          <a:solidFill>
                            <a:schemeClr val="bg2">
                              <a:lumMod val="50000"/>
                            </a:schemeClr>
                          </a:solidFill>
                          <a:latin typeface="+mn-lt"/>
                          <a:ea typeface="+mn-ea"/>
                          <a:cs typeface="+mn-cs"/>
                        </a:rPr>
                        <a:t>319.445,52 </a:t>
                      </a:r>
                      <a:r>
                        <a:rPr lang="pt-BR" sz="10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R$ 344.573,24 </a:t>
                      </a:r>
                    </a:p>
                  </a:txBody>
                  <a:tcPr/>
                </a:tc>
                <a:extLst>
                  <a:ext uri="{0D108BD9-81ED-4DB2-BD59-A6C34878D82A}">
                    <a16:rowId xmlns:a16="http://schemas.microsoft.com/office/drawing/2014/main" val="1470867125"/>
                  </a:ext>
                </a:extLst>
              </a:tr>
              <a:tr h="102640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de  implantação, mais licenças no primeiro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a:t>
                      </a:r>
                      <a:r>
                        <a:rPr lang="pt-BR" sz="1000" b="1" kern="1200" dirty="0">
                          <a:solidFill>
                            <a:schemeClr val="tx1"/>
                          </a:solidFill>
                          <a:latin typeface="+mn-lt"/>
                          <a:ea typeface="+mn-ea"/>
                          <a:cs typeface="+mn-cs"/>
                        </a:rPr>
                        <a: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R$ 2.313.787,03  </a:t>
                      </a:r>
                      <a:r>
                        <a:rPr lang="pt-BR" sz="1000" b="1" kern="1200" dirty="0">
                          <a:solidFill>
                            <a:schemeClr val="tx1"/>
                          </a:solidFill>
                          <a:latin typeface="+mn-lt"/>
                          <a:ea typeface="+mn-ea"/>
                          <a:cs typeface="+mn-cs"/>
                        </a:rPr>
                        <a:t>(LUT)</a:t>
                      </a:r>
                      <a:endParaRPr lang="pt-BR" sz="1000" b="1" u="sng" kern="1200" dirty="0">
                        <a:solidFill>
                          <a:schemeClr val="tx2">
                            <a:lumMod val="75000"/>
                            <a:lumOff val="25000"/>
                          </a:schemeClr>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 + </a:t>
                      </a:r>
                      <a:r>
                        <a:rPr lang="pt-BR" sz="1000" b="0" kern="1200" dirty="0">
                          <a:solidFill>
                            <a:srgbClr val="FF0000"/>
                          </a:solidFill>
                          <a:latin typeface="+mn-lt"/>
                          <a:ea typeface="+mn-ea"/>
                          <a:cs typeface="+mn-cs"/>
                        </a:rPr>
                        <a:t>R$ 1.521.180,00 (licença CDU) + </a:t>
                      </a: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endParaRPr lang="pt-BR" sz="12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R$ 3.834.967,00 </a:t>
                      </a:r>
                      <a:r>
                        <a:rPr lang="pt-BR" sz="1000" b="1" kern="1200" dirty="0">
                          <a:solidFill>
                            <a:schemeClr val="tx1"/>
                          </a:solidFill>
                          <a:latin typeface="+mn-lt"/>
                          <a:ea typeface="+mn-ea"/>
                          <a:cs typeface="+mn-cs"/>
                        </a:rPr>
                        <a:t>(CDU)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R$ 1.128.314,40  </a:t>
                      </a:r>
                      <a:r>
                        <a:rPr lang="pt-BR" sz="12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100" b="0" kern="1200" dirty="0">
                          <a:solidFill>
                            <a:srgbClr val="FF0000"/>
                          </a:solidFill>
                          <a:latin typeface="+mn-lt"/>
                          <a:ea typeface="+mn-ea"/>
                          <a:cs typeface="+mn-cs"/>
                        </a:rPr>
                        <a:t>R$ 843,600,00 (licença)</a:t>
                      </a:r>
                      <a:r>
                        <a:rPr lang="pt-BR" sz="12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a:t>
                      </a: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Nuvem: </a:t>
                      </a:r>
                      <a:r>
                        <a:rPr lang="pt-BR" sz="1000" b="1" kern="1200" dirty="0">
                          <a:solidFill>
                            <a:schemeClr val="bg2">
                              <a:lumMod val="50000"/>
                            </a:schemeClr>
                          </a:solidFill>
                          <a:latin typeface="+mn-lt"/>
                          <a:ea typeface="+mn-ea"/>
                          <a:cs typeface="+mn-cs"/>
                        </a:rPr>
                        <a:t>R$ 301.532,64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R$ 6.079.639,01</a:t>
                      </a:r>
                    </a:p>
                  </a:txBody>
                  <a:tcPr anchor="b"/>
                </a:tc>
                <a:extLst>
                  <a:ext uri="{0D108BD9-81ED-4DB2-BD59-A6C34878D82A}">
                    <a16:rowId xmlns:a16="http://schemas.microsoft.com/office/drawing/2014/main" val="3753639003"/>
                  </a:ext>
                </a:extLst>
              </a:tr>
              <a:tr h="922117">
                <a:tc>
                  <a:txBody>
                    <a:bodyPr/>
                    <a:lstStyle/>
                    <a:p>
                      <a:pPr algn="r"/>
                      <a:r>
                        <a:rPr lang="pt-BR" sz="1000" b="1" kern="1200" dirty="0">
                          <a:solidFill>
                            <a:schemeClr val="tx1"/>
                          </a:solidFill>
                          <a:latin typeface="+mn-lt"/>
                          <a:ea typeface="+mn-ea"/>
                          <a:cs typeface="+mn-cs"/>
                        </a:rPr>
                        <a:t>Valor da manutenção mês: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R$ 123.000,00 </a:t>
                      </a:r>
                      <a:r>
                        <a:rPr lang="pt-BR" sz="1000" b="1" kern="1200" dirty="0">
                          <a:solidFill>
                            <a:schemeClr val="tx1"/>
                          </a:solidFill>
                          <a:latin typeface="+mn-lt"/>
                          <a:ea typeface="+mn-ea"/>
                          <a:cs typeface="+mn-cs"/>
                        </a:rPr>
                        <a:t>(LUT)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9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R$ 156.004,30</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R$ 79.200,00 </a:t>
                      </a:r>
                      <a:r>
                        <a:rPr lang="pt-BR" sz="1000" b="1" kern="1200" dirty="0">
                          <a:solidFill>
                            <a:schemeClr val="tx1"/>
                          </a:solidFill>
                          <a:latin typeface="+mn-lt"/>
                          <a:ea typeface="+mn-ea"/>
                          <a:cs typeface="+mn-cs"/>
                        </a:rPr>
                        <a:t>(CDU)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R$ 112.204,30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R$ 25.127,72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Salários/mês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1x20.000,00, 6x5.000,00, 1x3.000,00</a:t>
                      </a:r>
                    </a:p>
                  </a:txBody>
                  <a:tcPr anchor="b"/>
                </a:tc>
                <a:extLst>
                  <a:ext uri="{0D108BD9-81ED-4DB2-BD59-A6C34878D82A}">
                    <a16:rowId xmlns:a16="http://schemas.microsoft.com/office/drawing/2014/main" val="2803523279"/>
                  </a:ext>
                </a:extLst>
              </a:tr>
              <a:tr h="1087625">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1º</a:t>
                      </a:r>
                      <a:r>
                        <a:rPr lang="pt-BR" sz="1000" b="1" kern="1200" dirty="0">
                          <a:solidFill>
                            <a:schemeClr val="dk1"/>
                          </a:solidFill>
                          <a:latin typeface="+mn-lt"/>
                          <a:ea typeface="+mn-ea"/>
                          <a:cs typeface="+mn-cs"/>
                        </a:rPr>
                        <a:t>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R$ 1.476.000 ,00</a:t>
                      </a:r>
                      <a:r>
                        <a:rPr lang="pt-BR" sz="1000" b="1" kern="1200" dirty="0">
                          <a:solidFill>
                            <a:schemeClr val="tx1"/>
                          </a:solidFill>
                          <a:latin typeface="+mn-lt"/>
                          <a:ea typeface="+mn-ea"/>
                          <a:cs typeface="+mn-cs"/>
                        </a:rPr>
                        <a:t> (LUT)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R$ 1.872.051,63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R$ 950.400,00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r>
                        <a:rPr lang="pt-BR" sz="1200" b="1" u="sng" kern="1200" dirty="0">
                          <a:solidFill>
                            <a:schemeClr val="tx2">
                              <a:lumMod val="75000"/>
                              <a:lumOff val="25000"/>
                            </a:schemeClr>
                          </a:solidFill>
                          <a:latin typeface="+mn-lt"/>
                          <a:ea typeface="+mn-ea"/>
                          <a:cs typeface="+mn-cs"/>
                        </a:rPr>
                        <a:t>R$ 1.346.451,63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R$ 301.532,64+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4076487972"/>
                  </a:ext>
                </a:extLst>
              </a:tr>
              <a:tr h="125313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cada 2 Anos: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R$ 2.952.000,00 </a:t>
                      </a:r>
                      <a:r>
                        <a:rPr lang="pt-BR" sz="1000" b="1" kern="1200" dirty="0">
                          <a:solidFill>
                            <a:schemeClr val="tx1"/>
                          </a:solidFill>
                          <a:latin typeface="+mn-lt"/>
                          <a:ea typeface="+mn-ea"/>
                          <a:cs typeface="+mn-cs"/>
                        </a:rPr>
                        <a:t>(LUT)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R$ 3.763.905,87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R$ 1.900.800,00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R$ 2.712.705,87 </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800" b="1" kern="1200" dirty="0">
                          <a:solidFill>
                            <a:schemeClr val="tx1"/>
                          </a:solidFill>
                          <a:latin typeface="+mn-lt"/>
                          <a:ea typeface="+mn-ea"/>
                          <a:cs typeface="+mn-cs"/>
                        </a:rPr>
                        <a:t> </a:t>
                      </a:r>
                      <a:r>
                        <a:rPr lang="pt-BR" sz="1200" b="1" u="sng" kern="1200" dirty="0">
                          <a:solidFill>
                            <a:schemeClr val="tx2">
                              <a:lumMod val="75000"/>
                              <a:lumOff val="25000"/>
                            </a:schemeClr>
                          </a:solidFill>
                          <a:latin typeface="+mn-lt"/>
                          <a:ea typeface="+mn-ea"/>
                          <a:cs typeface="+mn-cs"/>
                        </a:rPr>
                        <a:t>R$ 603.065,28 </a:t>
                      </a:r>
                      <a:r>
                        <a:rPr lang="pt-BR" sz="1000" b="1" u="sng" kern="1200" dirty="0">
                          <a:solidFill>
                            <a:schemeClr val="tx2">
                              <a:lumMod val="75000"/>
                              <a:lumOff val="25000"/>
                            </a:schemeClr>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3522923063"/>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Seta: para a Direita 4">
            <a:extLst>
              <a:ext uri="{FF2B5EF4-FFF2-40B4-BE49-F238E27FC236}">
                <a16:creationId xmlns:a16="http://schemas.microsoft.com/office/drawing/2014/main" id="{06886AB7-6EF6-69B6-CC6A-98B65F366D9C}"/>
              </a:ext>
            </a:extLst>
          </p:cNvPr>
          <p:cNvSpPr/>
          <p:nvPr/>
        </p:nvSpPr>
        <p:spPr>
          <a:xfrm>
            <a:off x="6273480" y="4236334"/>
            <a:ext cx="520860"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71686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E290E88-F19E-201A-5215-8AC4257CA55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86C82C-C5C7-6F6D-7087-FAFD2A1C02CA}"/>
              </a:ext>
            </a:extLst>
          </p:cNvPr>
          <p:cNvSpPr>
            <a:spLocks noGrp="1"/>
          </p:cNvSpPr>
          <p:nvPr>
            <p:ph type="title"/>
          </p:nvPr>
        </p:nvSpPr>
        <p:spPr>
          <a:xfrm>
            <a:off x="144683" y="360830"/>
            <a:ext cx="8854633" cy="497539"/>
          </a:xfrm>
        </p:spPr>
        <p:txBody>
          <a:bodyPr anchor="ctr">
            <a:noAutofit/>
          </a:bodyPr>
          <a:lstStyle/>
          <a:p>
            <a:pPr algn="ctr"/>
            <a:r>
              <a:rPr lang="pt-BR" sz="2400" b="1" dirty="0"/>
              <a:t>Investimento Acumulado Ano: Front Office e Nuvem </a:t>
            </a:r>
            <a:br>
              <a:rPr lang="pt-BR" sz="2400" b="1" dirty="0"/>
            </a:br>
            <a:r>
              <a:rPr lang="pt-BR" sz="1050" b="1" dirty="0"/>
              <a:t>(Licenças de Software, Nuvem(Cloud), Servidores, Banco de Dados, e/ou Salários – 02/2025)</a:t>
            </a:r>
          </a:p>
        </p:txBody>
      </p:sp>
      <p:graphicFrame>
        <p:nvGraphicFramePr>
          <p:cNvPr id="7" name="Tabela 6">
            <a:extLst>
              <a:ext uri="{FF2B5EF4-FFF2-40B4-BE49-F238E27FC236}">
                <a16:creationId xmlns:a16="http://schemas.microsoft.com/office/drawing/2014/main" id="{4234065B-4EC9-9B83-848F-E3994C086A51}"/>
              </a:ext>
            </a:extLst>
          </p:cNvPr>
          <p:cNvGraphicFramePr>
            <a:graphicFrameLocks noGrp="1"/>
          </p:cNvGraphicFramePr>
          <p:nvPr>
            <p:extLst>
              <p:ext uri="{D42A27DB-BD31-4B8C-83A1-F6EECF244321}">
                <p14:modId xmlns:p14="http://schemas.microsoft.com/office/powerpoint/2010/main" val="1634479532"/>
              </p:ext>
            </p:extLst>
          </p:nvPr>
        </p:nvGraphicFramePr>
        <p:xfrm>
          <a:off x="75247" y="1217429"/>
          <a:ext cx="8993505" cy="4998720"/>
        </p:xfrm>
        <a:graphic>
          <a:graphicData uri="http://schemas.openxmlformats.org/drawingml/2006/table">
            <a:tbl>
              <a:tblPr firstRow="1" bandRow="1">
                <a:tableStyleId>{5C22544A-7EE6-4342-B048-85BDC9FD1C3A}</a:tableStyleId>
              </a:tblPr>
              <a:tblGrid>
                <a:gridCol w="1308879">
                  <a:extLst>
                    <a:ext uri="{9D8B030D-6E8A-4147-A177-3AD203B41FA5}">
                      <a16:colId xmlns:a16="http://schemas.microsoft.com/office/drawing/2014/main" val="2135881087"/>
                    </a:ext>
                  </a:extLst>
                </a:gridCol>
                <a:gridCol w="2314480">
                  <a:extLst>
                    <a:ext uri="{9D8B030D-6E8A-4147-A177-3AD203B41FA5}">
                      <a16:colId xmlns:a16="http://schemas.microsoft.com/office/drawing/2014/main" val="1661661941"/>
                    </a:ext>
                  </a:extLst>
                </a:gridCol>
                <a:gridCol w="1981200">
                  <a:extLst>
                    <a:ext uri="{9D8B030D-6E8A-4147-A177-3AD203B41FA5}">
                      <a16:colId xmlns:a16="http://schemas.microsoft.com/office/drawing/2014/main" val="3106063384"/>
                    </a:ext>
                  </a:extLst>
                </a:gridCol>
                <a:gridCol w="3388946">
                  <a:extLst>
                    <a:ext uri="{9D8B030D-6E8A-4147-A177-3AD203B41FA5}">
                      <a16:colId xmlns:a16="http://schemas.microsoft.com/office/drawing/2014/main" val="2542335714"/>
                    </a:ext>
                  </a:extLst>
                </a:gridCol>
              </a:tblGrid>
              <a:tr h="547368">
                <a:tc>
                  <a:txBody>
                    <a:bodyPr/>
                    <a:lstStyle/>
                    <a:p>
                      <a:r>
                        <a:rPr lang="pt-BR" sz="1000" dirty="0"/>
                        <a:t>Front Office  (FO )</a:t>
                      </a:r>
                    </a:p>
                    <a:p>
                      <a:r>
                        <a:rPr lang="pt-BR" sz="1000" dirty="0"/>
                        <a:t>e Cloud </a:t>
                      </a:r>
                      <a:r>
                        <a:rPr lang="pt-BR" sz="1000" dirty="0" err="1"/>
                        <a:t>Computing</a:t>
                      </a:r>
                      <a:endParaRPr lang="pt-BR" sz="1000" dirty="0"/>
                    </a:p>
                  </a:txBody>
                  <a:tcPr anchor="b"/>
                </a:tc>
                <a:tc>
                  <a:txBody>
                    <a:bodyPr/>
                    <a:lstStyle/>
                    <a:p>
                      <a:pPr algn="ctr"/>
                      <a:r>
                        <a:rPr lang="pt-BR" sz="1600" b="1" dirty="0"/>
                        <a:t>TASY</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altLang="pt-BR" sz="700" b="1" kern="1200" dirty="0" err="1">
                          <a:solidFill>
                            <a:schemeClr val="lt1"/>
                          </a:solidFill>
                          <a:latin typeface="+mn-lt"/>
                          <a:ea typeface="+mn-ea"/>
                          <a:cs typeface="+mn-cs"/>
                        </a:rPr>
                        <a:t>Obs</a:t>
                      </a:r>
                      <a:r>
                        <a:rPr lang="pt-BR" altLang="pt-BR" sz="700" b="1" kern="1200" dirty="0">
                          <a:solidFill>
                            <a:schemeClr val="lt1"/>
                          </a:solidFill>
                          <a:latin typeface="+mn-lt"/>
                          <a:ea typeface="+mn-ea"/>
                          <a:cs typeface="+mn-cs"/>
                        </a:rPr>
                        <a:t>: CDU (Cessão de Direito de Uso)</a:t>
                      </a:r>
                      <a:endParaRPr lang="pt-BR" sz="700" b="1" kern="1200" dirty="0">
                        <a:solidFill>
                          <a:schemeClr val="lt1"/>
                        </a:solidFill>
                        <a:latin typeface="+mn-lt"/>
                        <a:ea typeface="+mn-ea"/>
                        <a:cs typeface="+mn-cs"/>
                      </a:endParaRP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600" b="1" dirty="0"/>
                        <a:t>MV</a:t>
                      </a:r>
                      <a:endParaRPr lang="pt-BR" sz="10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Usando o Valor da nuvem Oracle/</a:t>
                      </a:r>
                      <a:r>
                        <a:rPr lang="pt-BR" sz="700" b="1" kern="1200" dirty="0" err="1">
                          <a:solidFill>
                            <a:schemeClr val="lt1"/>
                          </a:solidFill>
                          <a:latin typeface="+mn-lt"/>
                          <a:ea typeface="+mn-ea"/>
                          <a:cs typeface="+mn-cs"/>
                        </a:rPr>
                        <a:t>Tasy</a:t>
                      </a:r>
                      <a:r>
                        <a:rPr lang="pt-BR" sz="700" b="1" kern="1200" dirty="0">
                          <a:solidFill>
                            <a:schemeClr val="lt1"/>
                          </a:solidFill>
                          <a:latin typeface="+mn-lt"/>
                          <a:ea typeface="+mn-ea"/>
                          <a:cs typeface="+mn-cs"/>
                        </a:rPr>
                        <a:t>/ Ano</a:t>
                      </a:r>
                    </a:p>
                  </a:txBody>
                  <a:tcPr anchor="b"/>
                </a:tc>
                <a:tc>
                  <a:txBody>
                    <a:bodyPr/>
                    <a:lstStyle/>
                    <a:p>
                      <a:pPr marL="0" algn="ctr" defTabSz="685800" rtl="0" eaLnBrk="1" latinLnBrk="0" hangingPunct="1"/>
                      <a:r>
                        <a:rPr lang="pt-BR" sz="1600" b="1" kern="1200" dirty="0" err="1">
                          <a:solidFill>
                            <a:schemeClr val="lt1"/>
                          </a:solidFill>
                          <a:latin typeface="+mn-lt"/>
                          <a:ea typeface="+mn-ea"/>
                          <a:cs typeface="+mn-cs"/>
                        </a:rPr>
                        <a:t>AGHUse</a:t>
                      </a:r>
                      <a:r>
                        <a:rPr lang="pt-BR" sz="1600" b="1" kern="1200" dirty="0">
                          <a:solidFill>
                            <a:schemeClr val="lt1"/>
                          </a:solidFill>
                          <a:latin typeface="+mn-lt"/>
                          <a:ea typeface="+mn-ea"/>
                          <a:cs typeface="+mn-cs"/>
                        </a:rPr>
                        <a:t>/Sonda</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Salários: 20.000,00 + 6 × 5.000,00 + 3.000,00 = 53.000,00</a:t>
                      </a:r>
                    </a:p>
                  </a:txBody>
                  <a:tcPr anchor="b"/>
                </a:tc>
                <a:extLst>
                  <a:ext uri="{0D108BD9-81ED-4DB2-BD59-A6C34878D82A}">
                    <a16:rowId xmlns:a16="http://schemas.microsoft.com/office/drawing/2014/main" val="3355674634"/>
                  </a:ext>
                </a:extLst>
              </a:tr>
              <a:tr h="465447">
                <a:tc>
                  <a:txBody>
                    <a:bodyPr/>
                    <a:lstStyle/>
                    <a:p>
                      <a:pPr algn="r"/>
                      <a:r>
                        <a:rPr lang="pt-BR" sz="1000" b="1" dirty="0"/>
                        <a:t>Total no </a:t>
                      </a:r>
                      <a:r>
                        <a:rPr lang="pt-BR" sz="1000" b="1" kern="1200" dirty="0">
                          <a:solidFill>
                            <a:schemeClr val="tx1"/>
                          </a:solidFill>
                          <a:latin typeface="+mn-lt"/>
                          <a:ea typeface="+mn-ea"/>
                          <a:cs typeface="+mn-cs"/>
                        </a:rPr>
                        <a:t>1º ano:</a:t>
                      </a: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R$ 2.940.023,88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(1.022.792,28 +  396.051,60 + 1.521.180,00)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R$ 2.367.966,03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(1.971.914,40 + 396.051,63)</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R$ 4.215.965,96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(319.445,52 × 12 + 28.087,08 + 25.127,72 × 12 + 20.000,00 + 6 × 5.000,00 + 3.000,00)</a:t>
                      </a:r>
                    </a:p>
                  </a:txBody>
                  <a:tcPr anchor="ctr"/>
                </a:tc>
                <a:extLst>
                  <a:ext uri="{0D108BD9-81ED-4DB2-BD59-A6C34878D82A}">
                    <a16:rowId xmlns:a16="http://schemas.microsoft.com/office/drawing/2014/main" val="1052625497"/>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2º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R$ 4.369.621,28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(2.940.023,88+ 894943,19+415.854,21+1,5*79200,00)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(+ 1.429.597,40)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R$ 3.423.900,24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(2.367.966,03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R$ 6.487.171,72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800" b="0" dirty="0"/>
                        <a:t>(</a:t>
                      </a:r>
                      <a:r>
                        <a:rPr lang="pt-BR" sz="700" b="0" kern="1200" dirty="0">
                          <a:solidFill>
                            <a:schemeClr val="bg2">
                              <a:lumMod val="50000"/>
                            </a:schemeClr>
                          </a:solidFill>
                          <a:latin typeface="+mn-lt"/>
                          <a:ea typeface="+mn-ea"/>
                          <a:cs typeface="+mn-cs"/>
                        </a:rPr>
                        <a:t>4.215.965,96+319.445,52*6+25.127,72 × 12 + 20.000,00 + 6 × 5.000,00 + 3.000,00</a:t>
                      </a:r>
                      <a:r>
                        <a:rPr lang="pt-BR" sz="800" b="0"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(+ 2.271.205,76)</a:t>
                      </a:r>
                    </a:p>
                  </a:txBody>
                  <a:tcPr anchor="ctr"/>
                </a:tc>
                <a:extLst>
                  <a:ext uri="{0D108BD9-81ED-4DB2-BD59-A6C34878D82A}">
                    <a16:rowId xmlns:a16="http://schemas.microsoft.com/office/drawing/2014/main" val="2205994282"/>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3º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R$ 5.735.875,49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(4.369.621,28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R$ 4.479.834,45</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(3.423.900,24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R$ 6.841.704,36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(6.487.171,72 + 25.127,72 × 12 + 20.000,00 + 6 × 5.000,00 </a:t>
                      </a:r>
                      <a:r>
                        <a:rPr lang="pt-BR" sz="800" b="0" kern="1200" dirty="0">
                          <a:solidFill>
                            <a:schemeClr val="dk1"/>
                          </a:solidFill>
                          <a:latin typeface="+mn-lt"/>
                          <a:ea typeface="+mn-ea"/>
                          <a:cs typeface="+mn-cs"/>
                        </a:rPr>
                        <a:t>+ </a:t>
                      </a:r>
                      <a:r>
                        <a:rPr lang="pt-BR" sz="700" b="0" kern="1200" dirty="0">
                          <a:solidFill>
                            <a:schemeClr val="bg2">
                              <a:lumMod val="50000"/>
                            </a:schemeClr>
                          </a:solidFill>
                          <a:latin typeface="+mn-lt"/>
                          <a:ea typeface="+mn-ea"/>
                          <a:cs typeface="+mn-cs"/>
                        </a:rPr>
                        <a:t>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1355107768"/>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4º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R$ 7.102.129,70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(5.735.875,49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R$ 5.535.768,66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(4.479.834,45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R$ 7.196.237,00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(6.841.704,36+ 25.127,72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4220946827"/>
                  </a:ext>
                </a:extLst>
              </a:tr>
              <a:tr h="48499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rgbClr val="0070C0"/>
                          </a:solidFill>
                          <a:latin typeface="+mn-lt"/>
                          <a:ea typeface="+mn-ea"/>
                          <a:cs typeface="+mn-cs"/>
                        </a:rPr>
                        <a:t>Total no 5º ano:</a:t>
                      </a:r>
                    </a:p>
                    <a:p>
                      <a:pPr marL="0" algn="r" defTabSz="685800" rtl="0" eaLnBrk="1" latinLnBrk="0" hangingPunct="1"/>
                      <a:endParaRPr lang="pt-BR" sz="1000" b="1" kern="1200" dirty="0">
                        <a:solidFill>
                          <a:schemeClr val="dk1"/>
                        </a:solidFill>
                        <a:latin typeface="+mn-lt"/>
                        <a:ea typeface="+mn-ea"/>
                        <a:cs typeface="+mn-cs"/>
                      </a:endParaRP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R$ 8.468.383,91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(7.102.129,70  +415.854,21 + 950.400 )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R$ 6.591.702,87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(5.535.768,66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R$ 7.550.769,64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(7.196.237,00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3553210710"/>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chemeClr val="accent2"/>
                          </a:solidFill>
                        </a:rPr>
                        <a:t>Total no </a:t>
                      </a:r>
                      <a:r>
                        <a:rPr lang="pt-BR" sz="1000" b="1" kern="1200" dirty="0">
                          <a:solidFill>
                            <a:schemeClr val="accent2"/>
                          </a:solidFill>
                          <a:latin typeface="+mn-lt"/>
                          <a:ea typeface="+mn-ea"/>
                          <a:cs typeface="+mn-cs"/>
                        </a:rPr>
                        <a:t>10º ano:</a:t>
                      </a:r>
                      <a:endParaRPr lang="pt-BR" sz="1000" b="1" dirty="0">
                        <a:solidFill>
                          <a:schemeClr val="accent2"/>
                        </a:solidFill>
                      </a:endParaRPr>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R$ 15.299.654,96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R$ 11.871.373,92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R$ 9.323.432,84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4224497681"/>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rgbClr val="FF0000"/>
                          </a:solidFill>
                        </a:rPr>
                        <a:t>Total no </a:t>
                      </a:r>
                      <a:r>
                        <a:rPr lang="pt-BR" sz="1000" b="1" kern="1200" dirty="0">
                          <a:solidFill>
                            <a:srgbClr val="FF0000"/>
                          </a:solidFill>
                          <a:latin typeface="+mn-lt"/>
                          <a:ea typeface="+mn-ea"/>
                          <a:cs typeface="+mn-cs"/>
                        </a:rPr>
                        <a:t>15º ano</a:t>
                      </a:r>
                      <a:r>
                        <a:rPr lang="pt-BR" sz="1000" b="1" kern="1200" dirty="0">
                          <a:solidFill>
                            <a:schemeClr val="tx1"/>
                          </a:solidFill>
                          <a:latin typeface="+mn-lt"/>
                          <a:ea typeface="+mn-ea"/>
                          <a:cs typeface="+mn-cs"/>
                        </a:rPr>
                        <a:t>:</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R$ 22.130.926,01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R$ 17.151.044,97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R$ 11.096.096,04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2426943660"/>
                  </a:ext>
                </a:extLst>
              </a:tr>
              <a:tr h="465447">
                <a:tc>
                  <a:txBody>
                    <a:bodyPr/>
                    <a:lstStyle/>
                    <a:p>
                      <a:pPr algn="just"/>
                      <a:r>
                        <a:rPr lang="pt-BR" sz="1000" b="1" dirty="0"/>
                        <a:t>Observações:</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Implantação no Hospital HRO.</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Implantação no Hospital HRO.</a:t>
                      </a:r>
                    </a:p>
                    <a:p>
                      <a:pPr marL="0" marR="0" lvl="0" indent="0" algn="just" defTabSz="685800" rtl="0" eaLnBrk="1" fontAlgn="auto" latinLnBrk="0" hangingPunct="1">
                        <a:lnSpc>
                          <a:spcPct val="100000"/>
                        </a:lnSpc>
                        <a:spcBef>
                          <a:spcPts val="0"/>
                        </a:spcBef>
                        <a:spcAft>
                          <a:spcPts val="0"/>
                        </a:spcAft>
                        <a:buClrTx/>
                        <a:buSzTx/>
                        <a:buFontTx/>
                        <a:buNone/>
                        <a:tabLst/>
                        <a:defRPr/>
                      </a:pPr>
                      <a:endParaRPr lang="pt-BR" sz="1000" b="0" kern="1200" dirty="0">
                        <a:solidFill>
                          <a:schemeClr val="dk1"/>
                        </a:solidFill>
                        <a:latin typeface="+mn-lt"/>
                        <a:ea typeface="+mn-ea"/>
                        <a:cs typeface="+mn-cs"/>
                      </a:endParaRP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Implantação no Hospital HRO, no Hospital HNSS e na Clínica de Especialidades Médicas. Transferência de tecnologia para o desenvolvimento, manutenção e ajustes em software Open </a:t>
                      </a:r>
                      <a:r>
                        <a:rPr lang="pt-BR" sz="1000" b="0" kern="1200" dirty="0" err="1">
                          <a:solidFill>
                            <a:schemeClr val="dk1"/>
                          </a:solidFill>
                          <a:latin typeface="+mn-lt"/>
                          <a:ea typeface="+mn-ea"/>
                          <a:cs typeface="+mn-cs"/>
                        </a:rPr>
                        <a:t>Source</a:t>
                      </a:r>
                      <a:r>
                        <a:rPr lang="pt-BR" sz="1000" b="0" kern="1200" dirty="0">
                          <a:solidFill>
                            <a:schemeClr val="dk1"/>
                          </a:solidFill>
                          <a:latin typeface="+mn-lt"/>
                          <a:ea typeface="+mn-ea"/>
                          <a:cs typeface="+mn-cs"/>
                        </a:rPr>
                        <a:t>. Retorno de investimento com receita à ALVF na implantação e prestação de serviços em Hospitais e Clínicas.</a:t>
                      </a:r>
                    </a:p>
                  </a:txBody>
                  <a:tcPr/>
                </a:tc>
                <a:extLst>
                  <a:ext uri="{0D108BD9-81ED-4DB2-BD59-A6C34878D82A}">
                    <a16:rowId xmlns:a16="http://schemas.microsoft.com/office/drawing/2014/main" val="2524317817"/>
                  </a:ext>
                </a:extLst>
              </a:tr>
            </a:tbl>
          </a:graphicData>
        </a:graphic>
      </p:graphicFrame>
      <p:sp>
        <p:nvSpPr>
          <p:cNvPr id="2" name="Espaço Reservado para Rodapé 1">
            <a:extLst>
              <a:ext uri="{FF2B5EF4-FFF2-40B4-BE49-F238E27FC236}">
                <a16:creationId xmlns:a16="http://schemas.microsoft.com/office/drawing/2014/main" id="{CB8DA30B-E83D-23AC-8C8F-B9E7AF2ACCFF}"/>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24B8493F-D4D8-DA17-E2B4-8B88785651F1}"/>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4059939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85724" y="1326043"/>
            <a:ext cx="7311969" cy="888942"/>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2544387"/>
            <a:ext cx="7531888" cy="3225478"/>
          </a:xfrm>
        </p:spPr>
        <p:txBody>
          <a:bodyPr anchor="t">
            <a:normAutofit/>
          </a:bodyPr>
          <a:lstStyle/>
          <a:p>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Processos e ferramentas </a:t>
            </a:r>
            <a:r>
              <a:rPr lang="pt-BR" sz="1900" dirty="0">
                <a:latin typeface="Arial" panose="020B0604020202020204" pitchFamily="34" charset="0"/>
                <a:cs typeface="Arial" panose="020B0604020202020204" pitchFamily="34" charset="0"/>
              </a:rPr>
              <a:t>que gerenciam </a:t>
            </a:r>
            <a:r>
              <a:rPr lang="pt-BR" sz="1900" b="1" dirty="0">
                <a:latin typeface="Arial" panose="020B0604020202020204" pitchFamily="34" charset="0"/>
                <a:cs typeface="Arial" panose="020B0604020202020204" pitchFamily="34" charset="0"/>
              </a:rPr>
              <a:t>operações internas e administrativas</a:t>
            </a:r>
            <a:r>
              <a:rPr lang="pt-BR" sz="1900" dirty="0">
                <a:latin typeface="Arial" panose="020B0604020202020204" pitchFamily="34" charset="0"/>
                <a:cs typeface="Arial" panose="020B0604020202020204" pitchFamily="34" charset="0"/>
              </a:rPr>
              <a:t>, sem o contato direto com os pacientes. 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a:p>
            <a:r>
              <a:rPr lang="pt-BR" sz="1900" dirty="0">
                <a:latin typeface="Arial" panose="020B0604020202020204" pitchFamily="34" charset="0"/>
                <a:cs typeface="Arial" panose="020B0604020202020204" pitchFamily="34" charset="0"/>
              </a:rPr>
              <a:t>	Permite que profissionais se concentrem em </a:t>
            </a:r>
            <a:r>
              <a:rPr lang="pt-BR" sz="1900" b="1" dirty="0">
                <a:latin typeface="Arial" panose="020B0604020202020204" pitchFamily="34" charset="0"/>
                <a:cs typeface="Arial" panose="020B0604020202020204" pitchFamily="34" charset="0"/>
              </a:rPr>
              <a:t>atividades estratégicas</a:t>
            </a:r>
            <a:r>
              <a:rPr lang="pt-BR" sz="1900" dirty="0">
                <a:latin typeface="Arial" panose="020B0604020202020204" pitchFamily="34" charset="0"/>
                <a:cs typeface="Arial" panose="020B0604020202020204" pitchFamily="34" charset="0"/>
              </a:rPr>
              <a:t>, para a </a:t>
            </a:r>
            <a:r>
              <a:rPr lang="pt-BR" sz="1900" b="1" dirty="0">
                <a:latin typeface="Arial" panose="020B0604020202020204" pitchFamily="34" charset="0"/>
                <a:cs typeface="Arial" panose="020B0604020202020204" pitchFamily="34" charset="0"/>
              </a:rPr>
              <a:t>produtividade</a:t>
            </a:r>
            <a:r>
              <a:rPr lang="pt-BR" sz="1900" dirty="0">
                <a:latin typeface="Arial" panose="020B0604020202020204" pitchFamily="34" charset="0"/>
                <a:cs typeface="Arial" panose="020B0604020202020204" pitchFamily="34" charset="0"/>
              </a:rPr>
              <a:t> e a </a:t>
            </a:r>
            <a:r>
              <a:rPr lang="pt-BR" sz="1900" b="1" dirty="0">
                <a:latin typeface="Arial" panose="020B0604020202020204" pitchFamily="34" charset="0"/>
                <a:cs typeface="Arial" panose="020B0604020202020204" pitchFamily="34" charset="0"/>
              </a:rPr>
              <a:t>qualidade dos serviços prestados</a:t>
            </a:r>
            <a:r>
              <a:rPr lang="pt-BR" sz="19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51197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2" y="5706043"/>
            <a:ext cx="7750628" cy="807326"/>
          </a:xfrm>
        </p:spPr>
        <p:txBody>
          <a:bodyPr anchor="ctr">
            <a:normAutofit fontScale="90000"/>
          </a:bodyPr>
          <a:lstStyle/>
          <a:p>
            <a:pPr algn="ctr"/>
            <a:r>
              <a:rPr lang="pt-BR" sz="5400" dirty="0"/>
              <a:t>Obrigado!</a:t>
            </a:r>
          </a:p>
        </p:txBody>
      </p:sp>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262552515"/>
              </p:ext>
            </p:extLst>
          </p:nvPr>
        </p:nvGraphicFramePr>
        <p:xfrm>
          <a:off x="2271527" y="1669230"/>
          <a:ext cx="4600938" cy="3931920"/>
        </p:xfrm>
        <a:graphic>
          <a:graphicData uri="http://schemas.openxmlformats.org/drawingml/2006/table">
            <a:tbl>
              <a:tblPr firstRow="1" bandRow="1">
                <a:tableStyleId>{5C22544A-7EE6-4342-B048-85BDC9FD1C3A}</a:tableStyleId>
              </a:tblPr>
              <a:tblGrid>
                <a:gridCol w="1520814">
                  <a:extLst>
                    <a:ext uri="{9D8B030D-6E8A-4147-A177-3AD203B41FA5}">
                      <a16:colId xmlns:a16="http://schemas.microsoft.com/office/drawing/2014/main" val="2702559546"/>
                    </a:ext>
                  </a:extLst>
                </a:gridCol>
                <a:gridCol w="1540062">
                  <a:extLst>
                    <a:ext uri="{9D8B030D-6E8A-4147-A177-3AD203B41FA5}">
                      <a16:colId xmlns:a16="http://schemas.microsoft.com/office/drawing/2014/main" val="370822770"/>
                    </a:ext>
                  </a:extLst>
                </a:gridCol>
                <a:gridCol w="1540062">
                  <a:extLst>
                    <a:ext uri="{9D8B030D-6E8A-4147-A177-3AD203B41FA5}">
                      <a16:colId xmlns:a16="http://schemas.microsoft.com/office/drawing/2014/main" val="4089242472"/>
                    </a:ext>
                  </a:extLst>
                </a:gridCol>
              </a:tblGrid>
              <a:tr h="3613114">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157995"/>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2072990"/>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17890"/>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326104" y="69025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4097</TotalTime>
  <Words>5624</Words>
  <Application>Microsoft Office PowerPoint</Application>
  <PresentationFormat>Apresentação na tela (4:3)</PresentationFormat>
  <Paragraphs>824</Paragraphs>
  <Slides>55</Slides>
  <Notes>27</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55</vt:i4>
      </vt:variant>
    </vt:vector>
  </HeadingPairs>
  <TitlesOfParts>
    <vt:vector size="65"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Sistema Front Office Hospitalar  ALVF Associação Lenoir Vargas Ferreira</vt:lpstr>
      <vt:lpstr>Vice-presidência de 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1 – Tasy (Proposta/GitHub)</vt:lpstr>
      <vt:lpstr>Valores, Parcelamentos e Prazos</vt:lpstr>
      <vt:lpstr>Tasy/Oracle – Cloud Computing</vt:lpstr>
      <vt:lpstr>Valores e Condições Comerciais (Infraestrutura Computacional)</vt:lpstr>
      <vt:lpstr>2 - MV</vt:lpstr>
      <vt:lpstr>MV</vt:lpstr>
      <vt:lpstr>Valores, Parcelamentos e Prazos  MV</vt:lpstr>
      <vt:lpstr>Valores e Condições Comerciais (Infraestrutura Computacional)</vt:lpstr>
      <vt:lpstr>Apresentação do PowerPoint</vt:lpstr>
      <vt:lpstr>SES/SC         CIASC         AGHUse</vt:lpstr>
      <vt:lpstr>Mais de 80 Hospitais e Membros da Comunidade de Desenvolvimento AGHUse</vt:lpstr>
      <vt:lpstr>Notícias</vt:lpstr>
      <vt:lpstr>AGHUse Sistema de Saúde do  HCPA</vt:lpstr>
      <vt:lpstr>Proposta de Credenciada pelo HCPA/POA, Implantadora : SONDA  Valores, Prazos e Condições:</vt:lpstr>
      <vt:lpstr>Proposta Comercial Sonda AGHUse</vt:lpstr>
      <vt:lpstr> Proposta de Atividades e Serviços:</vt:lpstr>
      <vt:lpstr>Profissionais Envolvidos</vt:lpstr>
      <vt:lpstr>  Modelo de Arquitetura do Sistema: </vt:lpstr>
      <vt:lpstr>  Tecnologias no Sistema: </vt:lpstr>
      <vt:lpstr>Dados e Integração</vt:lpstr>
      <vt:lpstr>Valores, Parcelamentos e Prazos (AGHUse/Sonda)</vt:lpstr>
      <vt:lpstr>Valores e Condições Comerciais (Sonda Cloud Computing – Infraestrutura Computacional)</vt:lpstr>
      <vt:lpstr>Modelo de Negócios em Tecnologia Aberta e Transferência de Tecnologia</vt:lpstr>
      <vt:lpstr>Apresentação do PowerPoint</vt:lpstr>
      <vt:lpstr>Apresentação do PowerPoint</vt:lpstr>
      <vt:lpstr>Comparativo de Investimentos</vt:lpstr>
      <vt:lpstr>Front Office</vt:lpstr>
      <vt:lpstr>Nuvem</vt:lpstr>
      <vt:lpstr>Investimentos: Front Office e Nuvem (Software + Nuvem(Cloud) + Servidores + Bancos de Dados)</vt:lpstr>
      <vt:lpstr>Investimento Acumulado Ano: Front Office e Nuvem  (Licenças de Software, Nuvem(Cloud), Servidores, Banco de Dados, e/ou Salários – 02/2025)</vt:lpstr>
      <vt:lpstr>Back Office Hospitalar </vt:lpstr>
      <vt:lpstr>“Front Office" e “Back Offices"</vt:lpstr>
      <vt:lpstr>Parcerias</vt:lpstr>
      <vt:lpstr>Institucionais</vt:lpstr>
      <vt:lpstr>Inovação aberta </vt:lpstr>
      <vt:lpstr>Termos de Cooperação</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59</cp:revision>
  <cp:lastPrinted>2025-03-17T17:12:42Z</cp:lastPrinted>
  <dcterms:created xsi:type="dcterms:W3CDTF">2013-01-27T09:14:16Z</dcterms:created>
  <dcterms:modified xsi:type="dcterms:W3CDTF">2025-03-17T17:55:32Z</dcterms:modified>
  <cp:category/>
</cp:coreProperties>
</file>